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toyasu satou" initials="ms" lastIdx="1" clrIdx="0">
    <p:extLst>
      <p:ext uri="{19B8F6BF-5375-455C-9EA6-DF929625EA0E}">
        <p15:presenceInfo xmlns:p15="http://schemas.microsoft.com/office/powerpoint/2012/main" userId="0000ec251bde3b9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FFFF"/>
    <a:srgbClr val="9BFF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toyasu satou" userId="0000ec251bde3b9c" providerId="LiveId" clId="{34481AFB-7EAC-4DCA-B20D-31AAF5988F4D}"/>
    <pc:docChg chg="modSld">
      <pc:chgData name="motoyasu satou" userId="0000ec251bde3b9c" providerId="LiveId" clId="{34481AFB-7EAC-4DCA-B20D-31AAF5988F4D}" dt="2025-11-25T02:35:59.589" v="7" actId="20577"/>
      <pc:docMkLst>
        <pc:docMk/>
      </pc:docMkLst>
      <pc:sldChg chg="modSp mod">
        <pc:chgData name="motoyasu satou" userId="0000ec251bde3b9c" providerId="LiveId" clId="{34481AFB-7EAC-4DCA-B20D-31AAF5988F4D}" dt="2025-11-25T02:35:59.589" v="7" actId="20577"/>
        <pc:sldMkLst>
          <pc:docMk/>
          <pc:sldMk cId="1226641340" sldId="258"/>
        </pc:sldMkLst>
        <pc:spChg chg="mod">
          <ac:chgData name="motoyasu satou" userId="0000ec251bde3b9c" providerId="LiveId" clId="{34481AFB-7EAC-4DCA-B20D-31AAF5988F4D}" dt="2025-11-25T02:35:59.589" v="7" actId="20577"/>
          <ac:spMkLst>
            <pc:docMk/>
            <pc:sldMk cId="1226641340" sldId="258"/>
            <ac:spMk id="5" creationId="{BC535689-CD0C-ED59-AB2E-D21F9893A00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D34-791A-4718-A915-EC069CC65E2C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5668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D34-791A-4718-A915-EC069CC65E2C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33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D34-791A-4718-A915-EC069CC65E2C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7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D34-791A-4718-A915-EC069CC65E2C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448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D34-791A-4718-A915-EC069CC65E2C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6231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D34-791A-4718-A915-EC069CC65E2C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925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D34-791A-4718-A915-EC069CC65E2C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058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D34-791A-4718-A915-EC069CC65E2C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3485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D34-791A-4718-A915-EC069CC65E2C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919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D34-791A-4718-A915-EC069CC65E2C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6127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D34-791A-4718-A915-EC069CC65E2C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6349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EDD34-791A-4718-A915-EC069CC65E2C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02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59490" y="4158568"/>
            <a:ext cx="3238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b="1" u="sng" dirty="0">
                <a:latin typeface="ＭＳ Ｐゴシック" charset="-128"/>
              </a:rPr>
              <a:t>FAX　０３－５７５３－５６９６</a:t>
            </a:r>
          </a:p>
        </p:txBody>
      </p:sp>
      <p:sp>
        <p:nvSpPr>
          <p:cNvPr id="14" name="AutoShape 18"/>
          <p:cNvSpPr>
            <a:spLocks noChangeArrowheads="1"/>
          </p:cNvSpPr>
          <p:nvPr/>
        </p:nvSpPr>
        <p:spPr bwMode="auto">
          <a:xfrm>
            <a:off x="1180542" y="4026600"/>
            <a:ext cx="485929" cy="168726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CCFF"/>
          </a:solidFill>
          <a:ln w="25400" cap="rnd">
            <a:solidFill>
              <a:srgbClr val="FF0000"/>
            </a:solidFill>
            <a:prstDash val="sysDot"/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400">
              <a:latin typeface="ＭＳ Ｐゴシック" charset="-128"/>
            </a:endParaRPr>
          </a:p>
        </p:txBody>
      </p:sp>
      <p:sp>
        <p:nvSpPr>
          <p:cNvPr id="15" name="AutoShape 19"/>
          <p:cNvSpPr>
            <a:spLocks noChangeArrowheads="1"/>
          </p:cNvSpPr>
          <p:nvPr/>
        </p:nvSpPr>
        <p:spPr bwMode="auto">
          <a:xfrm>
            <a:off x="4526361" y="4055337"/>
            <a:ext cx="504825" cy="2159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CCFF"/>
          </a:solidFill>
          <a:ln w="25400" cap="rnd">
            <a:solidFill>
              <a:srgbClr val="FF0000"/>
            </a:solidFill>
            <a:prstDash val="sysDot"/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400">
              <a:latin typeface="ＭＳ Ｐゴシック" charset="-128"/>
            </a:endParaRP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59509" y="4459835"/>
            <a:ext cx="67704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b="1" u="sng" dirty="0">
                <a:latin typeface="ＭＳ Ｐゴシック" charset="-128"/>
              </a:rPr>
              <a:t>事業所名：　　　　　　　　　　　　　　</a:t>
            </a:r>
            <a:r>
              <a:rPr lang="ja-JP" altLang="en-US" sz="1400" b="1" u="sng" dirty="0">
                <a:latin typeface="ＭＳ Ｐゴシック" charset="-128"/>
              </a:rPr>
              <a:t>担当：　　　　　　（連絡先</a:t>
            </a:r>
            <a:r>
              <a:rPr lang="en-US" altLang="ja-JP" sz="1400" b="1" u="sng" dirty="0">
                <a:latin typeface="ＭＳ Ｐゴシック" charset="-128"/>
              </a:rPr>
              <a:t>TEL</a:t>
            </a:r>
            <a:r>
              <a:rPr lang="ja-JP" altLang="en-US" sz="1400" b="1" u="sng" dirty="0">
                <a:latin typeface="ＭＳ Ｐゴシック" charset="-128"/>
              </a:rPr>
              <a:t>：　　　　　　　　　　　　）　</a:t>
            </a:r>
            <a:r>
              <a:rPr lang="ja-JP" altLang="en-US" sz="1800" b="1" u="sng" dirty="0">
                <a:latin typeface="ＭＳ Ｐゴシック" charset="-128"/>
              </a:rPr>
              <a:t>　　　　　　</a:t>
            </a:r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-29892" y="4740528"/>
            <a:ext cx="67404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ＭＳ Ｐゴシック" charset="-128"/>
              </a:rPr>
              <a:t>①現地参加</a:t>
            </a:r>
            <a:r>
              <a:rPr lang="ja-JP" altLang="en-US" sz="1400" u="sng" dirty="0">
                <a:latin typeface="ＭＳ Ｐゴシック" charset="-128"/>
              </a:rPr>
              <a:t>　　　　　　　名</a:t>
            </a:r>
            <a:r>
              <a:rPr lang="ja-JP" altLang="en-US" sz="1400" dirty="0">
                <a:latin typeface="ＭＳ Ｐゴシック" charset="-128"/>
              </a:rPr>
              <a:t>　</a:t>
            </a:r>
            <a:r>
              <a:rPr lang="ja-JP" altLang="en-US" sz="1400" b="1" dirty="0">
                <a:latin typeface="ＭＳ Ｐゴシック" charset="-128"/>
              </a:rPr>
              <a:t>　　　②オンライン又は資料請求　</a:t>
            </a:r>
            <a:r>
              <a:rPr lang="ja-JP" altLang="en-US" sz="1400" b="1" u="sng" dirty="0">
                <a:latin typeface="ＭＳ Ｐゴシック" charset="-128"/>
              </a:rPr>
              <a:t>　　　　　　　名</a:t>
            </a:r>
            <a:r>
              <a:rPr lang="ja-JP" altLang="en-US" sz="1400" b="1" dirty="0">
                <a:latin typeface="ＭＳ Ｐゴシック" charset="-128"/>
              </a:rPr>
              <a:t>（後日郵送）</a:t>
            </a:r>
            <a:r>
              <a:rPr lang="ja-JP" altLang="en-US" sz="1800" b="1" dirty="0">
                <a:latin typeface="ＭＳ Ｐゴシック" charset="-128"/>
              </a:rPr>
              <a:t>　</a:t>
            </a:r>
          </a:p>
        </p:txBody>
      </p:sp>
      <p:sp>
        <p:nvSpPr>
          <p:cNvPr id="13" name="テキスト ボックス 2">
            <a:extLst>
              <a:ext uri="{FF2B5EF4-FFF2-40B4-BE49-F238E27FC236}">
                <a16:creationId xmlns:a16="http://schemas.microsoft.com/office/drawing/2014/main" id="{5A5C97E6-926D-1958-5F26-3CD7D09A61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205" y="5154514"/>
            <a:ext cx="626948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1" lang="en-US" altLang="ja-JP" sz="1400" b="1" dirty="0">
                <a:solidFill>
                  <a:srgbClr val="FF0000"/>
                </a:solidFill>
                <a:latin typeface="ＭＳ Ｐゴシック" charset="-128"/>
              </a:rPr>
              <a:t>【</a:t>
            </a:r>
            <a:r>
              <a:rPr kumimoji="1" lang="ja-JP" altLang="en-US" sz="1400" b="1" dirty="0">
                <a:solidFill>
                  <a:srgbClr val="FF0000"/>
                </a:solidFill>
                <a:latin typeface="ＭＳ Ｐゴシック" charset="-128"/>
              </a:rPr>
              <a:t>ひろ在宅クリニック</a:t>
            </a:r>
            <a:r>
              <a:rPr kumimoji="1" lang="en-US" altLang="ja-JP" sz="1400" b="1" dirty="0">
                <a:solidFill>
                  <a:srgbClr val="FF0000"/>
                </a:solidFill>
                <a:latin typeface="ＭＳ Ｐゴシック" charset="-128"/>
              </a:rPr>
              <a:t>】</a:t>
            </a:r>
            <a:r>
              <a:rPr kumimoji="1" lang="ja-JP" altLang="en-US" sz="1400" b="1" dirty="0">
                <a:solidFill>
                  <a:srgbClr val="FF0000"/>
                </a:solidFill>
                <a:latin typeface="ＭＳ Ｐゴシック" charset="-128"/>
              </a:rPr>
              <a:t>　相談連絡　⇒　同意・情報・連携　⇒診療開始</a:t>
            </a:r>
            <a:endParaRPr kumimoji="1" lang="en-US" altLang="ja-JP" sz="1400" b="1" dirty="0">
              <a:solidFill>
                <a:srgbClr val="FF0000"/>
              </a:solidFill>
              <a:latin typeface="ＭＳ Ｐゴシック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1" lang="ja-JP" altLang="en-US" sz="1600" b="1" dirty="0">
                <a:solidFill>
                  <a:srgbClr val="FF0000"/>
                </a:solidFill>
                <a:latin typeface="ＭＳ Ｐゴシック" charset="-128"/>
              </a:rPr>
              <a:t>　　　　　　　　</a:t>
            </a:r>
            <a:endParaRPr kumimoji="1" lang="en-US" altLang="ja-JP" sz="1200" b="1" dirty="0">
              <a:solidFill>
                <a:srgbClr val="FF0000"/>
              </a:solidFill>
              <a:latin typeface="ＭＳ Ｐゴシック" charset="-128"/>
            </a:endParaRPr>
          </a:p>
        </p:txBody>
      </p:sp>
      <p:pic>
        <p:nvPicPr>
          <p:cNvPr id="28" name="Picture 88" descr="http://www.hiro-cl.jp/images/map_01.gif">
            <a:extLst>
              <a:ext uri="{FF2B5EF4-FFF2-40B4-BE49-F238E27FC236}">
                <a16:creationId xmlns:a16="http://schemas.microsoft.com/office/drawing/2014/main" id="{7A128CDB-397D-3351-37EB-CC039C6DE0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02" t="18295" b="24790"/>
          <a:stretch/>
        </p:blipFill>
        <p:spPr bwMode="auto">
          <a:xfrm>
            <a:off x="3940852" y="6134059"/>
            <a:ext cx="2700740" cy="1971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BF4304CF-08F5-D6B5-4198-399033C9C1D6}"/>
              </a:ext>
            </a:extLst>
          </p:cNvPr>
          <p:cNvSpPr txBox="1"/>
          <p:nvPr/>
        </p:nvSpPr>
        <p:spPr>
          <a:xfrm>
            <a:off x="3628217" y="5460978"/>
            <a:ext cx="2824239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/>
              <a:t>　　</a:t>
            </a:r>
            <a:r>
              <a:rPr kumimoji="1" lang="ja-JP" altLang="en-US" sz="1600" b="1" dirty="0"/>
              <a:t>対応エリア</a:t>
            </a:r>
            <a:endParaRPr kumimoji="1" lang="en-US" altLang="ja-JP" sz="1600" b="1" dirty="0"/>
          </a:p>
          <a:p>
            <a:r>
              <a:rPr kumimoji="1" lang="ja-JP" altLang="en-US" sz="900" b="1" dirty="0"/>
              <a:t>　　</a:t>
            </a:r>
            <a:r>
              <a:rPr kumimoji="1" lang="ja-JP" altLang="en-US" sz="1100" b="1" dirty="0"/>
              <a:t>大田区・品川区全域</a:t>
            </a:r>
            <a:endParaRPr kumimoji="1" lang="en-US" altLang="ja-JP" sz="1100" b="1" dirty="0"/>
          </a:p>
          <a:p>
            <a:r>
              <a:rPr kumimoji="1" lang="ja-JP" altLang="en-US" sz="900" dirty="0"/>
              <a:t>　　</a:t>
            </a:r>
            <a:r>
              <a:rPr kumimoji="1" lang="ja-JP" altLang="en-US" sz="1050" b="1" dirty="0"/>
              <a:t>港区・目黒区・川崎・幸・中原区対応</a:t>
            </a:r>
            <a:endParaRPr kumimoji="1" lang="en-US" altLang="ja-JP" sz="1050" b="1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87E3722-FE91-0E70-B381-6DD212AC572C}"/>
              </a:ext>
            </a:extLst>
          </p:cNvPr>
          <p:cNvSpPr txBox="1"/>
          <p:nvPr/>
        </p:nvSpPr>
        <p:spPr>
          <a:xfrm>
            <a:off x="38761" y="6278768"/>
            <a:ext cx="3745565" cy="2139047"/>
          </a:xfrm>
          <a:prstGeom prst="rect">
            <a:avLst/>
          </a:prstGeom>
          <a:noFill/>
          <a:ln w="158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kumimoji="1" lang="en-US" altLang="ja-JP" sz="1200" b="1" u="sng" dirty="0">
                <a:latin typeface="AR Pゴシック体M" panose="020B0600010101010101" pitchFamily="50" charset="-128"/>
                <a:ea typeface="AR Pゴシック体M" panose="020B0600010101010101" pitchFamily="50" charset="-128"/>
              </a:rPr>
              <a:t>2025</a:t>
            </a:r>
            <a:r>
              <a:rPr kumimoji="1" lang="ja-JP" altLang="en-US" sz="1200" b="1" u="sng" dirty="0">
                <a:latin typeface="AR Pゴシック体M" panose="020B0600010101010101" pitchFamily="50" charset="-128"/>
                <a:ea typeface="AR Pゴシック体M" panose="020B0600010101010101" pitchFamily="50" charset="-128"/>
              </a:rPr>
              <a:t>年１０月</a:t>
            </a:r>
            <a:r>
              <a:rPr kumimoji="1" lang="en-US" altLang="ja-JP" sz="1200" b="1" u="sng" dirty="0">
                <a:latin typeface="AR Pゴシック体M" panose="020B0600010101010101" pitchFamily="50" charset="-128"/>
                <a:ea typeface="AR Pゴシック体M" panose="020B0600010101010101" pitchFamily="50" charset="-128"/>
              </a:rPr>
              <a:t>22</a:t>
            </a:r>
            <a:r>
              <a:rPr kumimoji="1" lang="ja-JP" altLang="en-US" sz="1200" b="1" u="sng" dirty="0">
                <a:latin typeface="AR Pゴシック体M" panose="020B0600010101010101" pitchFamily="50" charset="-128"/>
                <a:ea typeface="AR Pゴシック体M" panose="020B0600010101010101" pitchFamily="50" charset="-128"/>
              </a:rPr>
              <a:t>日担当医表　</a:t>
            </a:r>
            <a:r>
              <a:rPr kumimoji="1" lang="ja-JP" altLang="en-US" sz="1100" dirty="0">
                <a:solidFill>
                  <a:srgbClr val="FF0000"/>
                </a:solidFill>
                <a:latin typeface="ＭＳ Ｐゴシック" charset="-128"/>
              </a:rPr>
              <a:t>夜間休日２４時間</a:t>
            </a:r>
            <a:r>
              <a:rPr kumimoji="1" lang="ja-JP" altLang="en-US" sz="1100" b="1" dirty="0">
                <a:solidFill>
                  <a:srgbClr val="FF0000"/>
                </a:solidFill>
                <a:latin typeface="ＭＳ Ｐゴシック" charset="-128"/>
              </a:rPr>
              <a:t>対応</a:t>
            </a:r>
            <a:endParaRPr kumimoji="1" lang="en-US" altLang="ja-JP" sz="1100" b="1" u="sng" dirty="0">
              <a:latin typeface="AR Pゴシック体M" panose="020B0600010101010101" pitchFamily="50" charset="-128"/>
              <a:ea typeface="AR Pゴシック体M" panose="020B0600010101010101" pitchFamily="50" charset="-128"/>
            </a:endParaRPr>
          </a:p>
          <a:p>
            <a:r>
              <a:rPr kumimoji="1" lang="ja-JP" altLang="en-US" sz="1100" b="1" dirty="0">
                <a:latin typeface="ＭＳ Ｐゴシック" charset="-128"/>
              </a:rPr>
              <a:t>内科・外科・消化器内科・神経内科</a:t>
            </a:r>
            <a:endParaRPr kumimoji="1" lang="en-US" altLang="ja-JP" sz="1100" u="sng" dirty="0">
              <a:latin typeface="AR Pゴシック体M" panose="020B0600010101010101" pitchFamily="50" charset="-128"/>
              <a:ea typeface="AR Pゴシック体M" panose="020B0600010101010101" pitchFamily="50" charset="-128"/>
            </a:endParaRPr>
          </a:p>
          <a:p>
            <a:endParaRPr kumimoji="1" lang="en-US" altLang="ja-JP" sz="1400" u="sng" dirty="0">
              <a:latin typeface="AR Pゴシック体M" panose="020B0600010101010101" pitchFamily="50" charset="-128"/>
              <a:ea typeface="AR Pゴシック体M" panose="020B0600010101010101" pitchFamily="50" charset="-128"/>
            </a:endParaRPr>
          </a:p>
          <a:p>
            <a:endParaRPr kumimoji="1" lang="en-US" altLang="ja-JP" sz="1600" u="sng" dirty="0">
              <a:latin typeface="AR Pゴシック体M" panose="020B0600010101010101" pitchFamily="50" charset="-128"/>
              <a:ea typeface="AR Pゴシック体M" panose="020B0600010101010101" pitchFamily="50" charset="-128"/>
            </a:endParaRPr>
          </a:p>
          <a:p>
            <a:endParaRPr kumimoji="1" lang="en-US" altLang="ja-JP" sz="1600" u="sng" dirty="0">
              <a:latin typeface="AR Pゴシック体M" panose="020B0600010101010101" pitchFamily="50" charset="-128"/>
              <a:ea typeface="AR Pゴシック体M" panose="020B0600010101010101" pitchFamily="50" charset="-128"/>
            </a:endParaRPr>
          </a:p>
          <a:p>
            <a:endParaRPr kumimoji="1" lang="en-US" altLang="ja-JP" sz="1600" u="sng" dirty="0">
              <a:latin typeface="AR Pゴシック体M" panose="020B0600010101010101" pitchFamily="50" charset="-128"/>
              <a:ea typeface="AR Pゴシック体M" panose="020B0600010101010101" pitchFamily="50" charset="-128"/>
            </a:endParaRPr>
          </a:p>
          <a:p>
            <a:endParaRPr kumimoji="1" lang="en-US" altLang="ja-JP" sz="1600" u="sng" dirty="0">
              <a:latin typeface="AR Pゴシック体M" panose="020B0600010101010101" pitchFamily="50" charset="-128"/>
              <a:ea typeface="AR Pゴシック体M" panose="020B0600010101010101" pitchFamily="50" charset="-128"/>
            </a:endParaRPr>
          </a:p>
          <a:p>
            <a:endParaRPr kumimoji="1" lang="en-US" altLang="ja-JP" sz="1600" u="sng" dirty="0">
              <a:latin typeface="AR Pゴシック体M" panose="020B0600010101010101" pitchFamily="50" charset="-128"/>
              <a:ea typeface="AR Pゴシック体M" panose="020B0600010101010101" pitchFamily="50" charset="-128"/>
            </a:endParaRPr>
          </a:p>
          <a:p>
            <a:endParaRPr kumimoji="1" lang="en-US" altLang="ja-JP" sz="1600" b="1" u="sng" dirty="0">
              <a:latin typeface="AR Pゴシック体M" panose="020B0600010101010101" pitchFamily="50" charset="-128"/>
              <a:ea typeface="AR Pゴシック体M" panose="020B0600010101010101" pitchFamily="50" charset="-128"/>
            </a:endParaRPr>
          </a:p>
        </p:txBody>
      </p:sp>
      <p:pic>
        <p:nvPicPr>
          <p:cNvPr id="33" name="図 32">
            <a:extLst>
              <a:ext uri="{FF2B5EF4-FFF2-40B4-BE49-F238E27FC236}">
                <a16:creationId xmlns:a16="http://schemas.microsoft.com/office/drawing/2014/main" id="{B2EEDA85-079F-6D5B-78EE-26F2B17587A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428" t="54819" r="47241" b="35848"/>
          <a:stretch/>
        </p:blipFill>
        <p:spPr>
          <a:xfrm>
            <a:off x="3741077" y="7300090"/>
            <a:ext cx="817834" cy="807841"/>
          </a:xfrm>
          <a:prstGeom prst="rect">
            <a:avLst/>
          </a:prstGeom>
        </p:spPr>
      </p:pic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1642CD6-BE43-EA61-F59D-712C0A57CCFF}"/>
              </a:ext>
            </a:extLst>
          </p:cNvPr>
          <p:cNvSpPr txBox="1"/>
          <p:nvPr/>
        </p:nvSpPr>
        <p:spPr>
          <a:xfrm>
            <a:off x="191465" y="8578617"/>
            <a:ext cx="677045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　　　　　　　　　　　　　　</a:t>
            </a:r>
            <a:r>
              <a:rPr kumimoji="1" lang="ja-JP" altLang="en-US" sz="2100" u="sng" dirty="0"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０３－３７５０－１８１０</a:t>
            </a:r>
            <a:r>
              <a:rPr kumimoji="1" lang="ja-JP" altLang="en-US" sz="1600" u="sng" dirty="0"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（月～土）</a:t>
            </a:r>
            <a:endParaRPr kumimoji="1" lang="en-US" altLang="ja-JP" sz="1600" u="sng" dirty="0">
              <a:latin typeface="AR P悠々ゴシック体E" panose="040B0900000000000000" pitchFamily="50" charset="-128"/>
              <a:ea typeface="AR P悠々ゴシック体E" panose="040B0900000000000000" pitchFamily="50" charset="-128"/>
            </a:endParaRPr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E3502407-D71B-A461-497B-D46C0C38F8B4}"/>
              </a:ext>
            </a:extLst>
          </p:cNvPr>
          <p:cNvSpPr/>
          <p:nvPr/>
        </p:nvSpPr>
        <p:spPr>
          <a:xfrm>
            <a:off x="4430042" y="6386262"/>
            <a:ext cx="1502626" cy="162035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Line 17">
            <a:extLst>
              <a:ext uri="{FF2B5EF4-FFF2-40B4-BE49-F238E27FC236}">
                <a16:creationId xmlns:a16="http://schemas.microsoft.com/office/drawing/2014/main" id="{F31265BD-171A-64D8-10F7-EE7D26622FC7}"/>
              </a:ext>
            </a:extLst>
          </p:cNvPr>
          <p:cNvSpPr>
            <a:spLocks noChangeShapeType="1"/>
          </p:cNvSpPr>
          <p:nvPr/>
        </p:nvSpPr>
        <p:spPr bwMode="auto">
          <a:xfrm>
            <a:off x="88957" y="5109860"/>
            <a:ext cx="6553200" cy="0"/>
          </a:xfrm>
          <a:prstGeom prst="line">
            <a:avLst/>
          </a:prstGeom>
          <a:ln w="38100">
            <a:solidFill>
              <a:srgbClr val="0070C0"/>
            </a:solidFill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ja-JP" altLang="en-US" sz="16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94A751B-82B5-F0FD-14EA-8A65C0154BE6}"/>
              </a:ext>
            </a:extLst>
          </p:cNvPr>
          <p:cNvSpPr txBox="1"/>
          <p:nvPr/>
        </p:nvSpPr>
        <p:spPr>
          <a:xfrm>
            <a:off x="3906225" y="8103319"/>
            <a:ext cx="28242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/>
              <a:t>※</a:t>
            </a:r>
            <a:r>
              <a:rPr kumimoji="1" lang="ja-JP" altLang="en-US" sz="1100" b="1" dirty="0"/>
              <a:t>各病院・訪問看護・薬局・介護との連携・紹介も強化しています。　　</a:t>
            </a:r>
            <a:endParaRPr kumimoji="1" lang="en-US" altLang="ja-JP" sz="1100" b="1" dirty="0"/>
          </a:p>
        </p:txBody>
      </p:sp>
      <p:sp>
        <p:nvSpPr>
          <p:cNvPr id="5" name="Rectangle 30">
            <a:extLst>
              <a:ext uri="{FF2B5EF4-FFF2-40B4-BE49-F238E27FC236}">
                <a16:creationId xmlns:a16="http://schemas.microsoft.com/office/drawing/2014/main" id="{BC535689-CD0C-ED59-AB2E-D21F9893A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921" y="773556"/>
            <a:ext cx="4195930" cy="1737336"/>
          </a:xfrm>
          <a:prstGeom prst="rect">
            <a:avLst/>
          </a:prstGeom>
          <a:solidFill>
            <a:srgbClr val="CCFFFF"/>
          </a:solidFill>
          <a:ln w="25400" cap="rnd">
            <a:solidFill>
              <a:srgbClr val="3366FF"/>
            </a:solidFill>
            <a:prstDash val="sysDot"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solidFill>
                  <a:srgbClr val="000000"/>
                </a:solidFill>
                <a:latin typeface="ＭＳ Ｐゴシック" charset="-128"/>
              </a:rPr>
              <a:t>2025</a:t>
            </a:r>
            <a:r>
              <a:rPr lang="ja-JP" altLang="en-US" sz="2400" b="1" dirty="0">
                <a:solidFill>
                  <a:srgbClr val="000000"/>
                </a:solidFill>
                <a:latin typeface="ＭＳ Ｐゴシック" charset="-128"/>
              </a:rPr>
              <a:t>年</a:t>
            </a:r>
            <a:r>
              <a:rPr lang="en-US" altLang="ja-JP" sz="2400" b="1" dirty="0">
                <a:solidFill>
                  <a:srgbClr val="000000"/>
                </a:solidFill>
                <a:latin typeface="ＭＳ Ｐゴシック" charset="-128"/>
              </a:rPr>
              <a:t>11</a:t>
            </a:r>
            <a:r>
              <a:rPr lang="ja-JP" altLang="en-US" sz="2400" b="1" dirty="0">
                <a:solidFill>
                  <a:srgbClr val="000000"/>
                </a:solidFill>
                <a:latin typeface="ＭＳ Ｐゴシック" charset="-128"/>
              </a:rPr>
              <a:t>月</a:t>
            </a:r>
            <a:r>
              <a:rPr lang="en-US" altLang="ja-JP" sz="2400" b="1" dirty="0">
                <a:solidFill>
                  <a:srgbClr val="000000"/>
                </a:solidFill>
                <a:latin typeface="ＭＳ Ｐゴシック" charset="-128"/>
              </a:rPr>
              <a:t>21</a:t>
            </a:r>
            <a:r>
              <a:rPr lang="ja-JP" altLang="en-US" sz="2400" b="1" dirty="0">
                <a:solidFill>
                  <a:srgbClr val="000000"/>
                </a:solidFill>
                <a:latin typeface="ＭＳ Ｐゴシック" charset="-128"/>
              </a:rPr>
              <a:t>日</a:t>
            </a:r>
            <a:r>
              <a:rPr lang="en-US" altLang="ja-JP" sz="2400" b="1" dirty="0">
                <a:solidFill>
                  <a:srgbClr val="000000"/>
                </a:solidFill>
                <a:latin typeface="ＭＳ Ｐゴシック" charset="-128"/>
              </a:rPr>
              <a:t>(</a:t>
            </a:r>
            <a:r>
              <a:rPr lang="ja-JP" altLang="en-US" sz="2400" b="1" dirty="0">
                <a:solidFill>
                  <a:srgbClr val="000000"/>
                </a:solidFill>
                <a:latin typeface="ＭＳ Ｐゴシック" charset="-128"/>
              </a:rPr>
              <a:t>金</a:t>
            </a:r>
            <a:r>
              <a:rPr lang="en-US" altLang="ja-JP" sz="2400" b="1" dirty="0">
                <a:solidFill>
                  <a:srgbClr val="000000"/>
                </a:solidFill>
                <a:latin typeface="ＭＳ Ｐゴシック" charset="-128"/>
              </a:rPr>
              <a:t>)</a:t>
            </a: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　　</a:t>
            </a:r>
            <a:endParaRPr lang="en-US" altLang="ja-JP" sz="1400" b="1" dirty="0">
              <a:solidFill>
                <a:srgbClr val="000000"/>
              </a:solidFill>
              <a:latin typeface="ＭＳ Ｐゴシック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</a:rPr>
              <a:t>12</a:t>
            </a: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時</a:t>
            </a: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</a:rPr>
              <a:t>15</a:t>
            </a: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分～１</a:t>
            </a: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</a:rPr>
              <a:t>2</a:t>
            </a: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時</a:t>
            </a: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</a:rPr>
              <a:t>45</a:t>
            </a: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分</a:t>
            </a:r>
            <a:endParaRPr lang="en-US" altLang="ja-JP" sz="1400" b="1" dirty="0">
              <a:solidFill>
                <a:srgbClr val="000000"/>
              </a:solidFill>
              <a:latin typeface="ＭＳ Ｐゴシック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　</a:t>
            </a: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</a:rPr>
              <a:t>【</a:t>
            </a: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主催</a:t>
            </a: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</a:rPr>
              <a:t>】</a:t>
            </a: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　ひろ在宅クリニック　</a:t>
            </a:r>
            <a:r>
              <a:rPr lang="ja-JP" altLang="en-US" sz="1400" b="1" u="sng" dirty="0">
                <a:solidFill>
                  <a:srgbClr val="000000"/>
                </a:solidFill>
                <a:latin typeface="ＭＳ Ｐゴシック" charset="-128"/>
              </a:rPr>
              <a:t>地域医療連携部　</a:t>
            </a:r>
            <a:endParaRPr lang="en-US" altLang="ja-JP" sz="1400" b="1" u="sng" dirty="0">
              <a:solidFill>
                <a:srgbClr val="000000"/>
              </a:solidFill>
              <a:latin typeface="ＭＳ Ｐゴシック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品川区南大井６－１９－７　</a:t>
            </a: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</a:rPr>
              <a:t>HARU</a:t>
            </a: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ビル４Ｆ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　　連絡先窓口　：　03-5753-5695　（担当　佐藤）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※現地参加者希望の方は事前予約になります</a:t>
            </a:r>
            <a:endParaRPr lang="en-US" altLang="ja-JP" sz="1400" b="1" dirty="0">
              <a:solidFill>
                <a:srgbClr val="000000"/>
              </a:solidFill>
              <a:latin typeface="ＭＳ Ｐゴシック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（感染防止厳守）</a:t>
            </a:r>
            <a:endParaRPr lang="en-US" altLang="ja-JP" sz="1400" b="1" dirty="0">
              <a:solidFill>
                <a:srgbClr val="000000"/>
              </a:solidFill>
              <a:latin typeface="ＭＳ Ｐゴシック" charset="-128"/>
            </a:endParaRPr>
          </a:p>
        </p:txBody>
      </p:sp>
      <p:sp>
        <p:nvSpPr>
          <p:cNvPr id="19" name="Text Box 31">
            <a:extLst>
              <a:ext uri="{FF2B5EF4-FFF2-40B4-BE49-F238E27FC236}">
                <a16:creationId xmlns:a16="http://schemas.microsoft.com/office/drawing/2014/main" id="{8FDA3103-F12D-E057-0782-02D86252BE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6090" y="196051"/>
            <a:ext cx="687007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dirty="0">
                <a:solidFill>
                  <a:srgbClr val="000000"/>
                </a:solidFill>
                <a:latin typeface="HGP創英角ｺﾞｼｯｸUB" charset="-128"/>
                <a:ea typeface="HGP創英角ｺﾞｼｯｸUB" charset="-128"/>
              </a:rPr>
              <a:t>（第１３２回）　</a:t>
            </a:r>
            <a:r>
              <a:rPr lang="ja-JP" altLang="en-US" sz="1200" dirty="0">
                <a:solidFill>
                  <a:srgbClr val="000000"/>
                </a:solidFill>
                <a:latin typeface="HGP創英角ｺﾞｼｯｸUB" charset="-128"/>
                <a:ea typeface="HGP創英角ｺﾞｼｯｸUB" charset="-128"/>
              </a:rPr>
              <a:t>２０２５年</a:t>
            </a:r>
            <a:r>
              <a:rPr lang="ja-JP" altLang="en-US" sz="2000" dirty="0">
                <a:solidFill>
                  <a:srgbClr val="000000"/>
                </a:solidFill>
                <a:latin typeface="HGP創英角ｺﾞｼｯｸUB" charset="-128"/>
                <a:ea typeface="HGP創英角ｺﾞｼｯｸUB" charset="-128"/>
              </a:rPr>
              <a:t>ひろ在宅クリニック　研修会のお知らせ</a:t>
            </a:r>
          </a:p>
        </p:txBody>
      </p:sp>
      <p:sp>
        <p:nvSpPr>
          <p:cNvPr id="20" name="Rectangle 32">
            <a:extLst>
              <a:ext uri="{FF2B5EF4-FFF2-40B4-BE49-F238E27FC236}">
                <a16:creationId xmlns:a16="http://schemas.microsoft.com/office/drawing/2014/main" id="{FB12DE93-55F6-93E9-7225-5E81EDE9A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13" y="131763"/>
            <a:ext cx="6561137" cy="698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400">
              <a:solidFill>
                <a:srgbClr val="000000"/>
              </a:solidFill>
              <a:latin typeface="ＭＳ Ｐゴシック" charset="-128"/>
            </a:endParaRPr>
          </a:p>
        </p:txBody>
      </p:sp>
      <p:sp>
        <p:nvSpPr>
          <p:cNvPr id="21" name="Rectangle 66">
            <a:extLst>
              <a:ext uri="{FF2B5EF4-FFF2-40B4-BE49-F238E27FC236}">
                <a16:creationId xmlns:a16="http://schemas.microsoft.com/office/drawing/2014/main" id="{F5F276E5-52E8-C1BC-4D21-BCEECFB45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12" y="607445"/>
            <a:ext cx="6561138" cy="698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400" dirty="0">
              <a:solidFill>
                <a:srgbClr val="000000"/>
              </a:solidFill>
              <a:latin typeface="ＭＳ Ｐゴシック" charset="-128"/>
            </a:endParaRPr>
          </a:p>
        </p:txBody>
      </p:sp>
      <p:graphicFrame>
        <p:nvGraphicFramePr>
          <p:cNvPr id="23" name="Object 10">
            <a:extLst>
              <a:ext uri="{FF2B5EF4-FFF2-40B4-BE49-F238E27FC236}">
                <a16:creationId xmlns:a16="http://schemas.microsoft.com/office/drawing/2014/main" id="{5950EB4C-2806-319D-233E-5B90D2A48B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5458166"/>
              </p:ext>
            </p:extLst>
          </p:nvPr>
        </p:nvGraphicFramePr>
        <p:xfrm>
          <a:off x="4415588" y="793183"/>
          <a:ext cx="2222957" cy="1661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5439534" imgH="4342857" progId="Paint.Picture">
                  <p:embed/>
                </p:oleObj>
              </mc:Choice>
              <mc:Fallback>
                <p:oleObj r:id="rId4" imgW="5439534" imgH="4342857" progId="Paint.Picture">
                  <p:embed/>
                  <p:pic>
                    <p:nvPicPr>
                      <p:cNvPr id="23" name="Object 10">
                        <a:extLst>
                          <a:ext uri="{FF2B5EF4-FFF2-40B4-BE49-F238E27FC236}">
                            <a16:creationId xmlns:a16="http://schemas.microsoft.com/office/drawing/2014/main" id="{5950EB4C-2806-319D-233E-5B90D2A48B5A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5588" y="793183"/>
                        <a:ext cx="2222957" cy="166183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Line 11">
            <a:extLst>
              <a:ext uri="{FF2B5EF4-FFF2-40B4-BE49-F238E27FC236}">
                <a16:creationId xmlns:a16="http://schemas.microsoft.com/office/drawing/2014/main" id="{300DC0AB-B016-0E02-53E6-EED2E0FD432E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8077" y="1220526"/>
            <a:ext cx="574675" cy="0"/>
          </a:xfrm>
          <a:prstGeom prst="line">
            <a:avLst/>
          </a:prstGeom>
          <a:noFill/>
          <a:ln w="25400" cap="rnd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4DDC198C-6D18-153C-6D18-29EB6B521EBB}"/>
              </a:ext>
            </a:extLst>
          </p:cNvPr>
          <p:cNvSpPr/>
          <p:nvPr/>
        </p:nvSpPr>
        <p:spPr>
          <a:xfrm>
            <a:off x="43800" y="2517939"/>
            <a:ext cx="6733830" cy="143215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553A2951-3BB6-AC05-8DD2-C6AA2FDA230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428" t="54819" r="47241" b="35848"/>
          <a:stretch/>
        </p:blipFill>
        <p:spPr>
          <a:xfrm>
            <a:off x="4376047" y="796533"/>
            <a:ext cx="817834" cy="807841"/>
          </a:xfrm>
          <a:prstGeom prst="rect">
            <a:avLst/>
          </a:prstGeom>
        </p:spPr>
      </p:pic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2F50FD20-3AD4-14BB-09FE-97DEE5581174}"/>
              </a:ext>
            </a:extLst>
          </p:cNvPr>
          <p:cNvSpPr txBox="1"/>
          <p:nvPr/>
        </p:nvSpPr>
        <p:spPr>
          <a:xfrm>
            <a:off x="8282420" y="3092283"/>
            <a:ext cx="5100430" cy="6001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1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PC</a:t>
            </a:r>
            <a:r>
              <a:rPr lang="ja-JP" altLang="en-US" sz="11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視聴用事前登録</a:t>
            </a:r>
            <a:r>
              <a:rPr lang="en-US" altLang="ja-JP" sz="11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URL</a:t>
            </a:r>
          </a:p>
          <a:p>
            <a:pPr lvl="0">
              <a:defRPr/>
            </a:pPr>
            <a:r>
              <a:rPr lang="en-US" altLang="ja-JP" sz="11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https://ono-pharma.zoom.us/webinar/register/WN_TYEwtP9VRlCgT4sbVqHRtw</a:t>
            </a:r>
            <a:endParaRPr lang="ja-JP" altLang="ja-JP" sz="1100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Courier New" panose="02070309020205020404" pitchFamily="49" charset="0"/>
            </a:endParaRPr>
          </a:p>
        </p:txBody>
      </p:sp>
      <p:sp>
        <p:nvSpPr>
          <p:cNvPr id="41" name="Text Box 29">
            <a:extLst>
              <a:ext uri="{FF2B5EF4-FFF2-40B4-BE49-F238E27FC236}">
                <a16:creationId xmlns:a16="http://schemas.microsoft.com/office/drawing/2014/main" id="{33314D1C-2B3A-625D-51E4-8FB0DF90DF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9967" y="743076"/>
            <a:ext cx="6777195" cy="707886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lvl="0">
              <a:spcBef>
                <a:spcPts val="0"/>
              </a:spcBef>
              <a:buNone/>
              <a:defRPr/>
            </a:pPr>
            <a:r>
              <a:rPr lang="ja-JP" altLang="en-US" sz="20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パーキンソン病の進行と運動合併症</a:t>
            </a:r>
            <a:endParaRPr lang="en-US" altLang="ja-JP" sz="2000" b="1" dirty="0">
              <a:solidFill>
                <a:srgbClr val="00B05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spcBef>
                <a:spcPts val="0"/>
              </a:spcBef>
              <a:buNone/>
              <a:defRPr/>
            </a:pPr>
            <a:r>
              <a:rPr lang="ja-JP" altLang="en-US" sz="20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～ウェアリングオフ現象を中心に～ </a:t>
            </a:r>
            <a:r>
              <a:rPr lang="ja-JP" altLang="en-US" sz="2000" b="1" dirty="0">
                <a:solidFill>
                  <a:schemeClr val="accent6">
                    <a:lumMod val="75000"/>
                  </a:schemeClr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　</a:t>
            </a:r>
            <a:endParaRPr lang="en-US" altLang="ja-JP" sz="2000" b="1" dirty="0">
              <a:solidFill>
                <a:schemeClr val="accent6">
                  <a:lumMod val="75000"/>
                </a:schemeClr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AE61D166-6C13-4C9E-AF13-300CFC2815F2}"/>
              </a:ext>
            </a:extLst>
          </p:cNvPr>
          <p:cNvSpPr txBox="1"/>
          <p:nvPr/>
        </p:nvSpPr>
        <p:spPr>
          <a:xfrm>
            <a:off x="9985682" y="4331399"/>
            <a:ext cx="650916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dirty="0">
                <a:latin typeface="Meiryo" panose="020B0604030504040204" pitchFamily="34" charset="-128"/>
                <a:ea typeface="Meiryo" panose="020B0604030504040204" pitchFamily="34" charset="-128"/>
                <a:cs typeface="Meiryo UI" panose="020B0604030504040204" pitchFamily="50" charset="-128"/>
              </a:rPr>
              <a:t>担当：小野薬品工業株式会社　担当：齋藤　誠　</a:t>
            </a:r>
            <a:endParaRPr lang="en-US" altLang="ja-JP" sz="1050" dirty="0">
              <a:latin typeface="Meiryo" panose="020B0604030504040204" pitchFamily="34" charset="-128"/>
              <a:ea typeface="Meiryo" panose="020B0604030504040204" pitchFamily="34" charset="-128"/>
              <a:cs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7C6F9F1-C9FE-0C60-5F5A-344E791B8910}"/>
              </a:ext>
            </a:extLst>
          </p:cNvPr>
          <p:cNvSpPr txBox="1"/>
          <p:nvPr/>
        </p:nvSpPr>
        <p:spPr>
          <a:xfrm>
            <a:off x="200091" y="5729006"/>
            <a:ext cx="3696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　　　　月１訪問～重度・ﾀｰﾐﾅﾙの方まで対応</a:t>
            </a:r>
            <a:endParaRPr kumimoji="1" lang="en-US" altLang="ja-JP" sz="1200" b="1" dirty="0"/>
          </a:p>
          <a:p>
            <a:r>
              <a:rPr kumimoji="1" lang="ja-JP" altLang="en-US" sz="1200" b="1" dirty="0"/>
              <a:t>　　在宅かかりつけ医の導入もご相談ください</a:t>
            </a:r>
            <a:endParaRPr kumimoji="1" lang="en-US" altLang="ja-JP" sz="1200" b="1" dirty="0"/>
          </a:p>
          <a:p>
            <a:r>
              <a:rPr kumimoji="1" lang="en-US" altLang="ja-JP" sz="1200" b="1" dirty="0"/>
              <a:t>   </a:t>
            </a:r>
            <a:r>
              <a:rPr kumimoji="1" lang="ja-JP" altLang="en-US" sz="1200" u="sng" dirty="0"/>
              <a:t>家族面談説明・ｶﾝﾌｧﾚﾝｽ・入院先・連携先紹介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88093F-1214-A2F5-24D3-AA81DB03EA81}"/>
              </a:ext>
            </a:extLst>
          </p:cNvPr>
          <p:cNvSpPr txBox="1"/>
          <p:nvPr/>
        </p:nvSpPr>
        <p:spPr>
          <a:xfrm>
            <a:off x="8168008" y="3798513"/>
            <a:ext cx="5329253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ミーティング </a:t>
            </a:r>
            <a:r>
              <a:rPr lang="en-US" altLang="ja-JP" sz="1200" dirty="0"/>
              <a:t>ID: </a:t>
            </a:r>
            <a:r>
              <a:rPr lang="en-US" altLang="ja-JP" sz="1200" dirty="0">
                <a:solidFill>
                  <a:srgbClr val="232333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958 0317 7196</a:t>
            </a:r>
            <a:endParaRPr lang="ja-JP" altLang="en-US" sz="1200" dirty="0"/>
          </a:p>
          <a:p>
            <a:r>
              <a:rPr lang="ja-JP" altLang="en-US" sz="1200" dirty="0"/>
              <a:t>パスコード</a:t>
            </a:r>
            <a:r>
              <a:rPr lang="en-US" altLang="ja-JP" sz="1200" dirty="0"/>
              <a:t>: </a:t>
            </a:r>
            <a:r>
              <a:rPr lang="en-US" altLang="ja-JP" sz="1200" dirty="0">
                <a:solidFill>
                  <a:srgbClr val="232333"/>
                </a:solidFill>
                <a:latin typeface="Noto Sans JP" panose="020B0200000000000000" pitchFamily="50" charset="-128"/>
                <a:ea typeface="Noto Sans JP" panose="020B0200000000000000" pitchFamily="50" charset="-128"/>
              </a:rPr>
              <a:t>99508836</a:t>
            </a:r>
            <a:endParaRPr kumimoji="1" lang="ja-JP" altLang="en-US" sz="1200" b="1" dirty="0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7894BC1E-C0D2-0815-E359-AD860A4A5367}"/>
              </a:ext>
            </a:extLst>
          </p:cNvPr>
          <p:cNvSpPr/>
          <p:nvPr/>
        </p:nvSpPr>
        <p:spPr>
          <a:xfrm>
            <a:off x="43800" y="8498188"/>
            <a:ext cx="6622735" cy="514049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F8E76E5D-62A5-6974-4C99-4CE7B32BA6D8}"/>
              </a:ext>
            </a:extLst>
          </p:cNvPr>
          <p:cNvSpPr txBox="1">
            <a:spLocks/>
          </p:cNvSpPr>
          <p:nvPr/>
        </p:nvSpPr>
        <p:spPr>
          <a:xfrm>
            <a:off x="-507194" y="2626780"/>
            <a:ext cx="7266364" cy="1191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ja-JP" altLang="en-US" sz="14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</a:t>
            </a:r>
            <a:r>
              <a:rPr lang="ja-JP" altLang="en-US" sz="16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パーキンソン病の進行と運動合併症～ウェアリングオフ現象を中心に～</a:t>
            </a:r>
            <a:endParaRPr lang="ja-JP" altLang="ja-JP" sz="1600" dirty="0">
              <a:solidFill>
                <a:srgbClr val="00B05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CC1A618-DBAB-31C9-7ABB-0C972757F747}"/>
              </a:ext>
            </a:extLst>
          </p:cNvPr>
          <p:cNvSpPr txBox="1"/>
          <p:nvPr/>
        </p:nvSpPr>
        <p:spPr>
          <a:xfrm>
            <a:off x="133344" y="2931075"/>
            <a:ext cx="6870079" cy="9064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参加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Zoom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Webinar</a:t>
            </a:r>
          </a:p>
          <a:p>
            <a:r>
              <a:rPr lang="ja-JP" altLang="en-US" sz="1400" dirty="0"/>
              <a:t>ミーティング </a:t>
            </a:r>
            <a:r>
              <a:rPr lang="en-US" altLang="ja-JP" sz="1400" dirty="0"/>
              <a:t>ID: </a:t>
            </a:r>
            <a:r>
              <a:rPr lang="en-US" altLang="ja-JP" sz="1400" b="0" i="0" dirty="0">
                <a:solidFill>
                  <a:srgbClr val="232333"/>
                </a:solidFill>
                <a:effectLst/>
                <a:latin typeface="Noto Sans JP" panose="020B0200000000000000" pitchFamily="50" charset="-128"/>
                <a:ea typeface="Noto Sans JP" panose="020B0200000000000000" pitchFamily="50" charset="-128"/>
              </a:rPr>
              <a:t>958 0317 7196</a:t>
            </a:r>
            <a:endParaRPr lang="ja-JP" altLang="en-US" sz="1400" dirty="0"/>
          </a:p>
          <a:p>
            <a:r>
              <a:rPr lang="ja-JP" altLang="en-US" sz="1400" dirty="0"/>
              <a:t>パスコード</a:t>
            </a:r>
            <a:r>
              <a:rPr lang="en-US" altLang="ja-JP" sz="1400" dirty="0"/>
              <a:t>: </a:t>
            </a:r>
            <a:r>
              <a:rPr lang="en-US" altLang="ja-JP" sz="1400" b="0" i="0" dirty="0">
                <a:solidFill>
                  <a:srgbClr val="232333"/>
                </a:solidFill>
                <a:effectLst/>
                <a:latin typeface="Noto Sans JP" panose="020B0200000000000000" pitchFamily="50" charset="-128"/>
                <a:ea typeface="Noto Sans JP" panose="020B0200000000000000" pitchFamily="50" charset="-128"/>
              </a:rPr>
              <a:t>99508836</a:t>
            </a:r>
            <a:br>
              <a:rPr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</a:b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協賛：小野薬品工業株式会社　</a:t>
            </a:r>
            <a:r>
              <a:rPr lang="ja-JP" altLang="ja-JP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担当：</a:t>
            </a:r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齋藤　誠　　　　　　　　</a:t>
            </a:r>
            <a:endParaRPr lang="ja-JP" altLang="ja-JP" sz="105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5C0FE10A-8B5B-0BF3-7561-AA3EB9210E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954188"/>
              </p:ext>
            </p:extLst>
          </p:nvPr>
        </p:nvGraphicFramePr>
        <p:xfrm>
          <a:off x="124275" y="6698177"/>
          <a:ext cx="3616802" cy="163926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5530">
                  <a:extLst>
                    <a:ext uri="{9D8B030D-6E8A-4147-A177-3AD203B41FA5}">
                      <a16:colId xmlns:a16="http://schemas.microsoft.com/office/drawing/2014/main" val="3199689908"/>
                    </a:ext>
                  </a:extLst>
                </a:gridCol>
                <a:gridCol w="648315">
                  <a:extLst>
                    <a:ext uri="{9D8B030D-6E8A-4147-A177-3AD203B41FA5}">
                      <a16:colId xmlns:a16="http://schemas.microsoft.com/office/drawing/2014/main" val="594769260"/>
                    </a:ext>
                  </a:extLst>
                </a:gridCol>
                <a:gridCol w="525185">
                  <a:extLst>
                    <a:ext uri="{9D8B030D-6E8A-4147-A177-3AD203B41FA5}">
                      <a16:colId xmlns:a16="http://schemas.microsoft.com/office/drawing/2014/main" val="1563300968"/>
                    </a:ext>
                  </a:extLst>
                </a:gridCol>
                <a:gridCol w="745690">
                  <a:extLst>
                    <a:ext uri="{9D8B030D-6E8A-4147-A177-3AD203B41FA5}">
                      <a16:colId xmlns:a16="http://schemas.microsoft.com/office/drawing/2014/main" val="3770955881"/>
                    </a:ext>
                  </a:extLst>
                </a:gridCol>
                <a:gridCol w="481913">
                  <a:extLst>
                    <a:ext uri="{9D8B030D-6E8A-4147-A177-3AD203B41FA5}">
                      <a16:colId xmlns:a16="http://schemas.microsoft.com/office/drawing/2014/main" val="1656912638"/>
                    </a:ext>
                  </a:extLst>
                </a:gridCol>
                <a:gridCol w="800169">
                  <a:extLst>
                    <a:ext uri="{9D8B030D-6E8A-4147-A177-3AD203B41FA5}">
                      <a16:colId xmlns:a16="http://schemas.microsoft.com/office/drawing/2014/main" val="3938458822"/>
                    </a:ext>
                  </a:extLst>
                </a:gridCol>
              </a:tblGrid>
              <a:tr h="313385">
                <a:tc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月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火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水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木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金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0267181"/>
                  </a:ext>
                </a:extLst>
              </a:tr>
              <a:tr h="692475">
                <a:tc>
                  <a:txBody>
                    <a:bodyPr/>
                    <a:lstStyle/>
                    <a:p>
                      <a:r>
                        <a:rPr kumimoji="1" lang="en-US" altLang="ja-JP" sz="1100" dirty="0">
                          <a:solidFill>
                            <a:sysClr val="windowText" lastClr="000000"/>
                          </a:solidFill>
                        </a:rPr>
                        <a:t>AM</a:t>
                      </a:r>
                      <a:endParaRPr kumimoji="1" lang="ja-JP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新井</a:t>
                      </a:r>
                      <a:r>
                        <a:rPr kumimoji="1" lang="ja-JP" altLang="en-US" sz="800" dirty="0">
                          <a:solidFill>
                            <a:sysClr val="windowText" lastClr="000000"/>
                          </a:solidFill>
                        </a:rPr>
                        <a:t>（消・内・外）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新井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新井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伊達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kumimoji="1" lang="en-US" altLang="ja-JP" sz="900" dirty="0"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kumimoji="1" lang="ja-JP" altLang="en-US" sz="900" dirty="0">
                          <a:solidFill>
                            <a:sysClr val="windowText" lastClr="000000"/>
                          </a:solidFill>
                        </a:rPr>
                        <a:t>内･外</a:t>
                      </a:r>
                      <a:r>
                        <a:rPr kumimoji="1" lang="en-US" altLang="ja-JP" sz="9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kumimoji="1" lang="ja-JP" altLang="en-US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新井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加藤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kumimoji="1" lang="ja-JP" altLang="en-US" sz="900" dirty="0">
                          <a:solidFill>
                            <a:sysClr val="windowText" lastClr="000000"/>
                          </a:solidFill>
                        </a:rPr>
                        <a:t>内･外</a:t>
                      </a:r>
                      <a:r>
                        <a:rPr kumimoji="1" lang="en-US" altLang="ja-JP" sz="9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小川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kumimoji="1" lang="ja-JP" altLang="en-US" sz="900" dirty="0">
                          <a:solidFill>
                            <a:sysClr val="windowText" lastClr="000000"/>
                          </a:solidFill>
                        </a:rPr>
                        <a:t>神経内科</a:t>
                      </a:r>
                      <a:r>
                        <a:rPr kumimoji="1" lang="en-US" altLang="ja-JP" sz="9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kumimoji="1" lang="ja-JP" altLang="en-US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119612"/>
                  </a:ext>
                </a:extLst>
              </a:tr>
              <a:tr h="562636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</a:rPr>
                        <a:t>PM</a:t>
                      </a:r>
                      <a:endParaRPr kumimoji="1" lang="ja-JP" alt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新井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新井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新井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風間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kumimoji="1" lang="en-US" altLang="ja-JP" sz="900" dirty="0"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kumimoji="1" lang="ja-JP" altLang="en-US" sz="900" dirty="0">
                          <a:solidFill>
                            <a:sysClr val="windowText" lastClr="000000"/>
                          </a:solidFill>
                        </a:rPr>
                        <a:t>神経内科</a:t>
                      </a:r>
                      <a:r>
                        <a:rPr kumimoji="1" lang="en-US" altLang="ja-JP" sz="9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kumimoji="1" lang="ja-JP" altLang="en-US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新井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加藤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小川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59228"/>
                  </a:ext>
                </a:extLst>
              </a:tr>
            </a:tbl>
          </a:graphicData>
        </a:graphic>
      </p:graphicFrame>
      <p:pic>
        <p:nvPicPr>
          <p:cNvPr id="11" name="図 10">
            <a:extLst>
              <a:ext uri="{FF2B5EF4-FFF2-40B4-BE49-F238E27FC236}">
                <a16:creationId xmlns:a16="http://schemas.microsoft.com/office/drawing/2014/main" id="{81572A60-D148-9223-BE6C-50DA93909D3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40337" y="2980944"/>
            <a:ext cx="973458" cy="953693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4C5CC11B-6639-2C46-8510-0D980C236E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08824" y="1539465"/>
            <a:ext cx="1323810" cy="1296931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8EEC2C5-580D-C544-1B37-ACFBD281B6FE}"/>
              </a:ext>
            </a:extLst>
          </p:cNvPr>
          <p:cNvSpPr txBox="1"/>
          <p:nvPr/>
        </p:nvSpPr>
        <p:spPr>
          <a:xfrm>
            <a:off x="179836" y="8597912"/>
            <a:ext cx="2857312" cy="33855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u="sng" dirty="0"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相談ぷらっとフォームへ</a:t>
            </a:r>
            <a:r>
              <a:rPr kumimoji="1" lang="en-US" altLang="ja-JP" sz="1600" u="sng" dirty="0"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TEL</a:t>
            </a:r>
            <a:r>
              <a:rPr kumimoji="1" lang="ja-JP" altLang="en-US" sz="1600" u="sng" dirty="0"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⇒　</a:t>
            </a:r>
            <a:endParaRPr kumimoji="1" lang="ja-JP" altLang="en-US" sz="1600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9FC2E68-E0E4-A313-C2FE-882D03DDC065}"/>
              </a:ext>
            </a:extLst>
          </p:cNvPr>
          <p:cNvSpPr txBox="1"/>
          <p:nvPr/>
        </p:nvSpPr>
        <p:spPr>
          <a:xfrm>
            <a:off x="9612030" y="5770693"/>
            <a:ext cx="2571732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kumimoji="1" lang="ja-JP" altLang="en-US" sz="1100" b="1" dirty="0">
                <a:latin typeface="ＭＳ Ｐゴシック" charset="-128"/>
              </a:rPr>
              <a:t>内科・外科・消化器内科・神経内科・</a:t>
            </a:r>
            <a:r>
              <a:rPr kumimoji="1" lang="en-US" altLang="ja-JP" sz="1100" b="1" dirty="0">
                <a:latin typeface="ＭＳ Ｐゴシック" charset="-128"/>
              </a:rPr>
              <a:t>/</a:t>
            </a:r>
            <a:r>
              <a:rPr kumimoji="1" lang="ja-JP" altLang="en-US" sz="1100" b="1" dirty="0">
                <a:latin typeface="ＭＳ Ｐゴシック" charset="-128"/>
              </a:rPr>
              <a:t>精神科は外部連携</a:t>
            </a:r>
            <a:r>
              <a:rPr kumimoji="1" lang="ja-JP" altLang="en-US" sz="1100" b="1" dirty="0">
                <a:solidFill>
                  <a:srgbClr val="FF0000"/>
                </a:solidFill>
                <a:latin typeface="ＭＳ Ｐゴシック" charset="-128"/>
              </a:rPr>
              <a:t>　</a:t>
            </a:r>
            <a:endParaRPr kumimoji="1" lang="en-US" altLang="ja-JP" sz="1100" b="1" dirty="0">
              <a:solidFill>
                <a:srgbClr val="FF0000"/>
              </a:solidFill>
              <a:latin typeface="ＭＳ Ｐゴシック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1" lang="ja-JP" altLang="en-US" sz="1100" b="1" dirty="0">
                <a:solidFill>
                  <a:srgbClr val="FF0000"/>
                </a:solidFill>
                <a:latin typeface="ＭＳ Ｐゴシック" charset="-128"/>
              </a:rPr>
              <a:t>夜間休日２４時間対応</a:t>
            </a:r>
            <a:endParaRPr kumimoji="1" lang="en-US" altLang="ja-JP" sz="1800" b="1" dirty="0">
              <a:solidFill>
                <a:srgbClr val="FF0000"/>
              </a:solidFill>
              <a:latin typeface="ＭＳ Ｐゴシック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1EBC67EC-DF94-370E-A689-CCBBEE2B9A56}"/>
              </a:ext>
            </a:extLst>
          </p:cNvPr>
          <p:cNvSpPr txBox="1"/>
          <p:nvPr/>
        </p:nvSpPr>
        <p:spPr>
          <a:xfrm>
            <a:off x="38761" y="5435062"/>
            <a:ext cx="354047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400" dirty="0"/>
              <a:t>・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C2C8AB2-1363-AEA8-EEA4-02D4407A27AA}"/>
              </a:ext>
            </a:extLst>
          </p:cNvPr>
          <p:cNvSpPr txBox="1"/>
          <p:nvPr/>
        </p:nvSpPr>
        <p:spPr>
          <a:xfrm>
            <a:off x="38761" y="5470094"/>
            <a:ext cx="610299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400" dirty="0"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相談</a:t>
            </a:r>
            <a:endParaRPr lang="ja-JP" altLang="en-US" sz="1400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C708375C-75AD-86CA-762B-057456BCF8A3}"/>
              </a:ext>
            </a:extLst>
          </p:cNvPr>
          <p:cNvSpPr txBox="1"/>
          <p:nvPr/>
        </p:nvSpPr>
        <p:spPr>
          <a:xfrm>
            <a:off x="846812" y="5448665"/>
            <a:ext cx="270074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200" dirty="0"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月１・緩和・腹水・胸水穿刺・男性</a:t>
            </a:r>
            <a:r>
              <a:rPr kumimoji="1" lang="en-US" altLang="ja-JP" sz="1200" dirty="0"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BT</a:t>
            </a:r>
            <a:r>
              <a:rPr kumimoji="1" lang="ja-JP" altLang="en-US" sz="1200" dirty="0"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可</a:t>
            </a:r>
            <a:endParaRPr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226641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2" id="{FDD7FFD3-35F8-401F-9A53-3E0E170C258F}" vid="{0E76883F-7D36-4847-A1DB-FCBD3EDB29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テンプレート（4：3）</Template>
  <TotalTime>6224</TotalTime>
  <Words>387</Words>
  <Application>Microsoft Office PowerPoint</Application>
  <PresentationFormat>画面に合わせる (4:3)</PresentationFormat>
  <Paragraphs>70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5" baseType="lpstr">
      <vt:lpstr>AR Pゴシック体M</vt:lpstr>
      <vt:lpstr>AR P悠々ゴシック体E</vt:lpstr>
      <vt:lpstr>BIZ UDPゴシック</vt:lpstr>
      <vt:lpstr>BIZ UDゴシック</vt:lpstr>
      <vt:lpstr>HGP創英角ｺﾞｼｯｸUB</vt:lpstr>
      <vt:lpstr>ＭＳ Ｐゴシック</vt:lpstr>
      <vt:lpstr>Noto Sans JP</vt:lpstr>
      <vt:lpstr>Meiryo</vt:lpstr>
      <vt:lpstr>游ゴシック</vt:lpstr>
      <vt:lpstr>Arial</vt:lpstr>
      <vt:lpstr>Calibri</vt:lpstr>
      <vt:lpstr>Calibri Light</vt:lpstr>
      <vt:lpstr>Office テーマ</vt:lpstr>
      <vt:lpstr>Paintbrush Picture</vt:lpstr>
      <vt:lpstr>PowerPoint プレゼンテーション</vt:lpstr>
    </vt:vector>
  </TitlesOfParts>
  <Company>明治グループ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鎌田　哲也</dc:creator>
  <cp:lastModifiedBy>motoyasu satou</cp:lastModifiedBy>
  <cp:revision>85</cp:revision>
  <cp:lastPrinted>2025-10-28T00:50:38Z</cp:lastPrinted>
  <dcterms:created xsi:type="dcterms:W3CDTF">2023-04-19T00:31:35Z</dcterms:created>
  <dcterms:modified xsi:type="dcterms:W3CDTF">2025-11-25T02:40:01Z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001d4d2-76b9-44a6-bec6-5aee37463dca_Enabled">
    <vt:lpwstr>true</vt:lpwstr>
  </property>
  <property fmtid="{D5CDD505-2E9C-101B-9397-08002B2CF9AE}" pid="3" name="MSIP_Label_5001d4d2-76b9-44a6-bec6-5aee37463dca_SetDate">
    <vt:lpwstr>2024-07-19T02:33:37Z</vt:lpwstr>
  </property>
  <property fmtid="{D5CDD505-2E9C-101B-9397-08002B2CF9AE}" pid="4" name="MSIP_Label_5001d4d2-76b9-44a6-bec6-5aee37463dca_Method">
    <vt:lpwstr>Privileged</vt:lpwstr>
  </property>
  <property fmtid="{D5CDD505-2E9C-101B-9397-08002B2CF9AE}" pid="5" name="MSIP_Label_5001d4d2-76b9-44a6-bec6-5aee37463dca_Name">
    <vt:lpwstr>Public - Pilot</vt:lpwstr>
  </property>
  <property fmtid="{D5CDD505-2E9C-101B-9397-08002B2CF9AE}" pid="6" name="MSIP_Label_5001d4d2-76b9-44a6-bec6-5aee37463dca_SiteId">
    <vt:lpwstr>f35a6974-607f-47d4-82d7-ff31d7dc53a5</vt:lpwstr>
  </property>
  <property fmtid="{D5CDD505-2E9C-101B-9397-08002B2CF9AE}" pid="7" name="MSIP_Label_5001d4d2-76b9-44a6-bec6-5aee37463dca_ActionId">
    <vt:lpwstr>5f6ab939-e3bb-42ff-9cfc-7db1b8deba2f</vt:lpwstr>
  </property>
  <property fmtid="{D5CDD505-2E9C-101B-9397-08002B2CF9AE}" pid="8" name="MSIP_Label_5001d4d2-76b9-44a6-bec6-5aee37463dca_ContentBits">
    <vt:lpwstr>0</vt:lpwstr>
  </property>
  <property fmtid="{D5CDD505-2E9C-101B-9397-08002B2CF9AE}" pid="9" name="MSIP_Label_ed96aa77-7762-4c34-b9f0-7d6a55545bbc_Enabled">
    <vt:lpwstr>true</vt:lpwstr>
  </property>
  <property fmtid="{D5CDD505-2E9C-101B-9397-08002B2CF9AE}" pid="10" name="MSIP_Label_ed96aa77-7762-4c34-b9f0-7d6a55545bbc_SetDate">
    <vt:lpwstr>2025-02-07T05:52:50Z</vt:lpwstr>
  </property>
  <property fmtid="{D5CDD505-2E9C-101B-9397-08002B2CF9AE}" pid="11" name="MSIP_Label_ed96aa77-7762-4c34-b9f0-7d6a55545bbc_Method">
    <vt:lpwstr>Privileged</vt:lpwstr>
  </property>
  <property fmtid="{D5CDD505-2E9C-101B-9397-08002B2CF9AE}" pid="12" name="MSIP_Label_ed96aa77-7762-4c34-b9f0-7d6a55545bbc_Name">
    <vt:lpwstr>Proprietary</vt:lpwstr>
  </property>
  <property fmtid="{D5CDD505-2E9C-101B-9397-08002B2CF9AE}" pid="13" name="MSIP_Label_ed96aa77-7762-4c34-b9f0-7d6a55545bbc_SiteId">
    <vt:lpwstr>b7dcea4e-d150-4ba1-8b2a-c8b27a75525c</vt:lpwstr>
  </property>
  <property fmtid="{D5CDD505-2E9C-101B-9397-08002B2CF9AE}" pid="14" name="MSIP_Label_ed96aa77-7762-4c34-b9f0-7d6a55545bbc_ActionId">
    <vt:lpwstr>93e697e3-d571-49e6-88a0-7581adfd4da1</vt:lpwstr>
  </property>
  <property fmtid="{D5CDD505-2E9C-101B-9397-08002B2CF9AE}" pid="15" name="MSIP_Label_ed96aa77-7762-4c34-b9f0-7d6a55545bbc_ContentBits">
    <vt:lpwstr>0</vt:lpwstr>
  </property>
</Properties>
</file>