
<file path=[Content_Types].xml><?xml version="1.0" encoding="utf-8"?>
<Types xmlns="http://schemas.openxmlformats.org/package/2006/content-types">
  <Default Extension="bin" ContentType="application/vnd.openxmlformats-officedocument.oleObject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</p:sldIdLst>
  <p:sldSz cx="6858000" cy="9144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otoyasu satou" initials="ms" lastIdx="1" clrIdx="0">
    <p:extLst>
      <p:ext uri="{19B8F6BF-5375-455C-9EA6-DF929625EA0E}">
        <p15:presenceInfo xmlns:p15="http://schemas.microsoft.com/office/powerpoint/2012/main" userId="0000ec251bde3b9c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FFFF"/>
    <a:srgbClr val="9BFFFF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中間スタイル 2 - アクセント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93296810-A885-4BE3-A3E7-6D5BEEA58F35}" styleName="中間スタイル 2 - アクセント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4" d="100"/>
          <a:sy n="64" d="100"/>
        </p:scale>
        <p:origin x="109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commentAuthors" Target="commentAuthors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motoyasu satou" userId="0000ec251bde3b9c" providerId="LiveId" clId="{34481AFB-7EAC-4DCA-B20D-31AAF5988F4D}"/>
    <pc:docChg chg="custSel modSld">
      <pc:chgData name="motoyasu satou" userId="0000ec251bde3b9c" providerId="LiveId" clId="{34481AFB-7EAC-4DCA-B20D-31AAF5988F4D}" dt="2025-12-19T00:56:26.903" v="972" actId="20577"/>
      <pc:docMkLst>
        <pc:docMk/>
      </pc:docMkLst>
      <pc:sldChg chg="addSp delSp modSp mod">
        <pc:chgData name="motoyasu satou" userId="0000ec251bde3b9c" providerId="LiveId" clId="{34481AFB-7EAC-4DCA-B20D-31AAF5988F4D}" dt="2025-12-19T00:56:26.903" v="972" actId="20577"/>
        <pc:sldMkLst>
          <pc:docMk/>
          <pc:sldMk cId="1226641340" sldId="258"/>
        </pc:sldMkLst>
        <pc:spChg chg="mod">
          <ac:chgData name="motoyasu satou" userId="0000ec251bde3b9c" providerId="LiveId" clId="{34481AFB-7EAC-4DCA-B20D-31AAF5988F4D}" dt="2025-12-18T01:29:14.933" v="10" actId="20577"/>
          <ac:spMkLst>
            <pc:docMk/>
            <pc:sldMk cId="1226641340" sldId="258"/>
            <ac:spMk id="5" creationId="{BC535689-CD0C-ED59-AB2E-D21F9893A003}"/>
          </ac:spMkLst>
        </pc:spChg>
        <pc:spChg chg="mod">
          <ac:chgData name="motoyasu satou" userId="0000ec251bde3b9c" providerId="LiveId" clId="{34481AFB-7EAC-4DCA-B20D-31AAF5988F4D}" dt="2025-12-19T00:43:15.695" v="508" actId="1076"/>
          <ac:spMkLst>
            <pc:docMk/>
            <pc:sldMk cId="1226641340" sldId="258"/>
            <ac:spMk id="6" creationId="{F8EEC2C5-580D-C544-1B37-ACFBD281B6FE}"/>
          </ac:spMkLst>
        </pc:spChg>
        <pc:spChg chg="mod">
          <ac:chgData name="motoyasu satou" userId="0000ec251bde3b9c" providerId="LiveId" clId="{34481AFB-7EAC-4DCA-B20D-31AAF5988F4D}" dt="2025-12-19T00:54:17.359" v="890" actId="14100"/>
          <ac:spMkLst>
            <pc:docMk/>
            <pc:sldMk cId="1226641340" sldId="258"/>
            <ac:spMk id="7" creationId="{7894BC1E-C0D2-0815-E359-AD860A4A5367}"/>
          </ac:spMkLst>
        </pc:spChg>
        <pc:spChg chg="mod">
          <ac:chgData name="motoyasu satou" userId="0000ec251bde3b9c" providerId="LiveId" clId="{34481AFB-7EAC-4DCA-B20D-31AAF5988F4D}" dt="2025-12-19T00:39:20.376" v="484" actId="14100"/>
          <ac:spMkLst>
            <pc:docMk/>
            <pc:sldMk cId="1226641340" sldId="258"/>
            <ac:spMk id="9" creationId="{EC2C8AB2-1363-AEA8-EEA4-02D4407A27AA}"/>
          </ac:spMkLst>
        </pc:spChg>
        <pc:spChg chg="del mod">
          <ac:chgData name="motoyasu satou" userId="0000ec251bde3b9c" providerId="LiveId" clId="{34481AFB-7EAC-4DCA-B20D-31AAF5988F4D}" dt="2025-12-19T00:36:43.694" v="399" actId="21"/>
          <ac:spMkLst>
            <pc:docMk/>
            <pc:sldMk cId="1226641340" sldId="258"/>
            <ac:spMk id="10" creationId="{7CC1A618-DBAB-31C9-7ABB-0C972757F747}"/>
          </ac:spMkLst>
        </pc:spChg>
        <pc:spChg chg="add del mod">
          <ac:chgData name="motoyasu satou" userId="0000ec251bde3b9c" providerId="LiveId" clId="{34481AFB-7EAC-4DCA-B20D-31AAF5988F4D}" dt="2025-12-19T00:36:43.694" v="399" actId="21"/>
          <ac:spMkLst>
            <pc:docMk/>
            <pc:sldMk cId="1226641340" sldId="258"/>
            <ac:spMk id="11" creationId="{65962C10-6CD5-2AB4-2860-2E5759E4D2DE}"/>
          </ac:spMkLst>
        </pc:spChg>
        <pc:spChg chg="mod">
          <ac:chgData name="motoyasu satou" userId="0000ec251bde3b9c" providerId="LiveId" clId="{34481AFB-7EAC-4DCA-B20D-31AAF5988F4D}" dt="2025-12-19T00:44:19.496" v="518" actId="1076"/>
          <ac:spMkLst>
            <pc:docMk/>
            <pc:sldMk cId="1226641340" sldId="258"/>
            <ac:spMk id="12" creationId="{00000000-0000-0000-0000-000000000000}"/>
          </ac:spMkLst>
        </pc:spChg>
        <pc:spChg chg="mod">
          <ac:chgData name="motoyasu satou" userId="0000ec251bde3b9c" providerId="LiveId" clId="{34481AFB-7EAC-4DCA-B20D-31AAF5988F4D}" dt="2025-12-19T00:56:26.903" v="972" actId="20577"/>
          <ac:spMkLst>
            <pc:docMk/>
            <pc:sldMk cId="1226641340" sldId="258"/>
            <ac:spMk id="13" creationId="{5A5C97E6-926D-1958-5F26-3CD7D09A61C7}"/>
          </ac:spMkLst>
        </pc:spChg>
        <pc:spChg chg="mod">
          <ac:chgData name="motoyasu satou" userId="0000ec251bde3b9c" providerId="LiveId" clId="{34481AFB-7EAC-4DCA-B20D-31AAF5988F4D}" dt="2025-12-19T00:43:58.506" v="516" actId="1076"/>
          <ac:spMkLst>
            <pc:docMk/>
            <pc:sldMk cId="1226641340" sldId="258"/>
            <ac:spMk id="14" creationId="{00000000-0000-0000-0000-000000000000}"/>
          </ac:spMkLst>
        </pc:spChg>
        <pc:spChg chg="mod">
          <ac:chgData name="motoyasu satou" userId="0000ec251bde3b9c" providerId="LiveId" clId="{34481AFB-7EAC-4DCA-B20D-31AAF5988F4D}" dt="2025-12-19T00:44:02.255" v="517" actId="1076"/>
          <ac:spMkLst>
            <pc:docMk/>
            <pc:sldMk cId="1226641340" sldId="258"/>
            <ac:spMk id="15" creationId="{00000000-0000-0000-0000-000000000000}"/>
          </ac:spMkLst>
        </pc:spChg>
        <pc:spChg chg="mod">
          <ac:chgData name="motoyasu satou" userId="0000ec251bde3b9c" providerId="LiveId" clId="{34481AFB-7EAC-4DCA-B20D-31AAF5988F4D}" dt="2025-12-19T00:44:19.496" v="518" actId="1076"/>
          <ac:spMkLst>
            <pc:docMk/>
            <pc:sldMk cId="1226641340" sldId="258"/>
            <ac:spMk id="16" creationId="{00000000-0000-0000-0000-000000000000}"/>
          </ac:spMkLst>
        </pc:spChg>
        <pc:spChg chg="mod">
          <ac:chgData name="motoyasu satou" userId="0000ec251bde3b9c" providerId="LiveId" clId="{34481AFB-7EAC-4DCA-B20D-31AAF5988F4D}" dt="2025-12-19T00:44:19.496" v="518" actId="1076"/>
          <ac:spMkLst>
            <pc:docMk/>
            <pc:sldMk cId="1226641340" sldId="258"/>
            <ac:spMk id="17" creationId="{00000000-0000-0000-0000-000000000000}"/>
          </ac:spMkLst>
        </pc:spChg>
        <pc:spChg chg="mod">
          <ac:chgData name="motoyasu satou" userId="0000ec251bde3b9c" providerId="LiveId" clId="{34481AFB-7EAC-4DCA-B20D-31AAF5988F4D}" dt="2025-12-18T01:29:24.216" v="18" actId="20577"/>
          <ac:spMkLst>
            <pc:docMk/>
            <pc:sldMk cId="1226641340" sldId="258"/>
            <ac:spMk id="19" creationId="{8FDA3103-F12D-E057-0782-02D86252BEBC}"/>
          </ac:spMkLst>
        </pc:spChg>
        <pc:spChg chg="del">
          <ac:chgData name="motoyasu satou" userId="0000ec251bde3b9c" providerId="LiveId" clId="{34481AFB-7EAC-4DCA-B20D-31AAF5988F4D}" dt="2025-12-19T00:36:43.694" v="399" actId="21"/>
          <ac:spMkLst>
            <pc:docMk/>
            <pc:sldMk cId="1226641340" sldId="258"/>
            <ac:spMk id="25" creationId="{4DDC198C-6D18-153C-6D18-29EB6B521EBB}"/>
          </ac:spMkLst>
        </pc:spChg>
        <pc:spChg chg="add mod">
          <ac:chgData name="motoyasu satou" userId="0000ec251bde3b9c" providerId="LiveId" clId="{34481AFB-7EAC-4DCA-B20D-31AAF5988F4D}" dt="2025-12-19T00:43:52.545" v="514" actId="14100"/>
          <ac:spMkLst>
            <pc:docMk/>
            <pc:sldMk cId="1226641340" sldId="258"/>
            <ac:spMk id="26" creationId="{5289302D-B3AF-3C62-0A47-D7F4B71C94DC}"/>
          </ac:spMkLst>
        </pc:spChg>
        <pc:spChg chg="mod">
          <ac:chgData name="motoyasu satou" userId="0000ec251bde3b9c" providerId="LiveId" clId="{34481AFB-7EAC-4DCA-B20D-31AAF5988F4D}" dt="2025-12-19T00:39:48.875" v="488" actId="255"/>
          <ac:spMkLst>
            <pc:docMk/>
            <pc:sldMk cId="1226641340" sldId="258"/>
            <ac:spMk id="29" creationId="{C708375C-75AD-86CA-762B-057456BCF8A3}"/>
          </ac:spMkLst>
        </pc:spChg>
        <pc:spChg chg="mod">
          <ac:chgData name="motoyasu satou" userId="0000ec251bde3b9c" providerId="LiveId" clId="{34481AFB-7EAC-4DCA-B20D-31AAF5988F4D}" dt="2025-12-19T00:54:06.693" v="889" actId="20577"/>
          <ac:spMkLst>
            <pc:docMk/>
            <pc:sldMk cId="1226641340" sldId="258"/>
            <ac:spMk id="34" creationId="{21642CD6-BE43-EA61-F59D-712C0A57CCFF}"/>
          </ac:spMkLst>
        </pc:spChg>
        <pc:spChg chg="add mod">
          <ac:chgData name="motoyasu satou" userId="0000ec251bde3b9c" providerId="LiveId" clId="{34481AFB-7EAC-4DCA-B20D-31AAF5988F4D}" dt="2025-12-19T00:36:57.942" v="400"/>
          <ac:spMkLst>
            <pc:docMk/>
            <pc:sldMk cId="1226641340" sldId="258"/>
            <ac:spMk id="36" creationId="{09DE8AAB-D50F-F691-888D-D4F1A45AD061}"/>
          </ac:spMkLst>
        </pc:spChg>
        <pc:spChg chg="mod">
          <ac:chgData name="motoyasu satou" userId="0000ec251bde3b9c" providerId="LiveId" clId="{34481AFB-7EAC-4DCA-B20D-31AAF5988F4D}" dt="2025-12-19T00:44:19.496" v="518" actId="1076"/>
          <ac:spMkLst>
            <pc:docMk/>
            <pc:sldMk cId="1226641340" sldId="258"/>
            <ac:spMk id="38" creationId="{F31265BD-171A-64D8-10F7-EE7D26622FC7}"/>
          </ac:spMkLst>
        </pc:spChg>
        <pc:spChg chg="add mod">
          <ac:chgData name="motoyasu satou" userId="0000ec251bde3b9c" providerId="LiveId" clId="{34481AFB-7EAC-4DCA-B20D-31AAF5988F4D}" dt="2025-12-19T00:43:45.891" v="513" actId="1076"/>
          <ac:spMkLst>
            <pc:docMk/>
            <pc:sldMk cId="1226641340" sldId="258"/>
            <ac:spMk id="40" creationId="{BF106101-82B6-3186-FCE8-66CD3BE8663D}"/>
          </ac:spMkLst>
        </pc:spChg>
        <pc:spChg chg="del mod">
          <ac:chgData name="motoyasu satou" userId="0000ec251bde3b9c" providerId="LiveId" clId="{34481AFB-7EAC-4DCA-B20D-31AAF5988F4D}" dt="2025-12-19T00:36:43.694" v="399" actId="21"/>
          <ac:spMkLst>
            <pc:docMk/>
            <pc:sldMk cId="1226641340" sldId="258"/>
            <ac:spMk id="43" creationId="{69AED0C8-93F3-447C-986F-326AD4F83963}"/>
          </ac:spMkLst>
        </pc:spChg>
        <pc:spChg chg="add mod">
          <ac:chgData name="motoyasu satou" userId="0000ec251bde3b9c" providerId="LiveId" clId="{34481AFB-7EAC-4DCA-B20D-31AAF5988F4D}" dt="2025-12-19T00:37:24.285" v="424" actId="14100"/>
          <ac:spMkLst>
            <pc:docMk/>
            <pc:sldMk cId="1226641340" sldId="258"/>
            <ac:spMk id="45" creationId="{909EB1DB-743F-94C4-7A0A-3193EA52F6AC}"/>
          </ac:spMkLst>
        </pc:spChg>
        <pc:picChg chg="mod">
          <ac:chgData name="motoyasu satou" userId="0000ec251bde3b9c" providerId="LiveId" clId="{34481AFB-7EAC-4DCA-B20D-31AAF5988F4D}" dt="2025-12-18T01:29:30.214" v="19" actId="1076"/>
          <ac:picMkLst>
            <pc:docMk/>
            <pc:sldMk cId="1226641340" sldId="258"/>
            <ac:picMk id="44" creationId="{85E0308A-9ED0-4D17-BCBA-EE92366BE8A3}"/>
          </ac:picMkLst>
        </pc:picChg>
        <pc:picChg chg="add mod">
          <ac:chgData name="motoyasu satou" userId="0000ec251bde3b9c" providerId="LiveId" clId="{34481AFB-7EAC-4DCA-B20D-31AAF5988F4D}" dt="2025-12-19T00:43:54.799" v="515" actId="1076"/>
          <ac:picMkLst>
            <pc:docMk/>
            <pc:sldMk cId="1226641340" sldId="258"/>
            <ac:picMk id="46" creationId="{0D6E1943-0A15-C881-629A-1297F9C37913}"/>
          </ac:picMkLst>
        </pc:pic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856680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332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777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44486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62312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89257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9058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34852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99191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061272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634903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EEDD34-791A-4718-A915-EC069CC65E2C}" type="datetimeFigureOut">
              <a:rPr kumimoji="1" lang="ja-JP" altLang="en-US" smtClean="0"/>
              <a:t>2025/12/19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E30EED-F71C-4C30-86F9-5D10229DA5C1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0277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5.png"/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oleObject" Target="../embeddings/oleObject1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ext Box 16"/>
          <p:cNvSpPr txBox="1">
            <a:spLocks noChangeArrowheads="1"/>
          </p:cNvSpPr>
          <p:nvPr/>
        </p:nvSpPr>
        <p:spPr bwMode="auto">
          <a:xfrm>
            <a:off x="87293" y="4015606"/>
            <a:ext cx="3238500" cy="396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2000" b="1" u="sng" dirty="0">
                <a:latin typeface="ＭＳ Ｐゴシック" charset="-128"/>
              </a:rPr>
              <a:t>FAX　０３－５７５３－５６９６</a:t>
            </a:r>
          </a:p>
        </p:txBody>
      </p:sp>
      <p:sp>
        <p:nvSpPr>
          <p:cNvPr id="14" name="AutoShape 18"/>
          <p:cNvSpPr>
            <a:spLocks noChangeArrowheads="1"/>
          </p:cNvSpPr>
          <p:nvPr/>
        </p:nvSpPr>
        <p:spPr bwMode="auto">
          <a:xfrm>
            <a:off x="1181970" y="3870143"/>
            <a:ext cx="485929" cy="168726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25400" cap="rnd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latin typeface="ＭＳ Ｐゴシック" charset="-128"/>
            </a:endParaRPr>
          </a:p>
        </p:txBody>
      </p:sp>
      <p:sp>
        <p:nvSpPr>
          <p:cNvPr id="15" name="AutoShape 19"/>
          <p:cNvSpPr>
            <a:spLocks noChangeArrowheads="1"/>
          </p:cNvSpPr>
          <p:nvPr/>
        </p:nvSpPr>
        <p:spPr bwMode="auto">
          <a:xfrm>
            <a:off x="4310851" y="3876953"/>
            <a:ext cx="504825" cy="215900"/>
          </a:xfrm>
          <a:prstGeom prst="upArrow">
            <a:avLst>
              <a:gd name="adj1" fmla="val 50000"/>
              <a:gd name="adj2" fmla="val 25000"/>
            </a:avLst>
          </a:prstGeom>
          <a:solidFill>
            <a:srgbClr val="FFCCFF"/>
          </a:solidFill>
          <a:ln w="25400" cap="rnd">
            <a:solidFill>
              <a:srgbClr val="FF0000"/>
            </a:solidFill>
            <a:prstDash val="sysDot"/>
            <a:miter lim="800000"/>
            <a:headEnd/>
            <a:tailEnd/>
          </a:ln>
        </p:spPr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latin typeface="ＭＳ Ｐゴシック" charset="-128"/>
            </a:endParaRPr>
          </a:p>
        </p:txBody>
      </p:sp>
      <p:sp>
        <p:nvSpPr>
          <p:cNvPr id="16" name="Text Box 20"/>
          <p:cNvSpPr txBox="1">
            <a:spLocks noChangeArrowheads="1"/>
          </p:cNvSpPr>
          <p:nvPr/>
        </p:nvSpPr>
        <p:spPr bwMode="auto">
          <a:xfrm>
            <a:off x="87312" y="4316873"/>
            <a:ext cx="6770451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600" b="1" u="sng" dirty="0">
                <a:latin typeface="ＭＳ Ｐゴシック" charset="-128"/>
              </a:rPr>
              <a:t>事業所名：　　　　　　　　　　　　　　</a:t>
            </a:r>
            <a:r>
              <a:rPr lang="ja-JP" altLang="en-US" sz="1400" b="1" u="sng" dirty="0">
                <a:latin typeface="ＭＳ Ｐゴシック" charset="-128"/>
              </a:rPr>
              <a:t>担当：　　　　　　（連絡先</a:t>
            </a:r>
            <a:r>
              <a:rPr lang="en-US" altLang="ja-JP" sz="1400" b="1" u="sng" dirty="0">
                <a:latin typeface="ＭＳ Ｐゴシック" charset="-128"/>
              </a:rPr>
              <a:t>TEL</a:t>
            </a:r>
            <a:r>
              <a:rPr lang="ja-JP" altLang="en-US" sz="1400" b="1" u="sng" dirty="0">
                <a:latin typeface="ＭＳ Ｐゴシック" charset="-128"/>
              </a:rPr>
              <a:t>：　　　　　　　　　　　　）　</a:t>
            </a:r>
            <a:r>
              <a:rPr lang="ja-JP" altLang="en-US" sz="1800" b="1" u="sng" dirty="0">
                <a:latin typeface="ＭＳ Ｐゴシック" charset="-128"/>
              </a:rPr>
              <a:t>　　　　　　</a:t>
            </a:r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-2089" y="4597566"/>
            <a:ext cx="6740499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r>
              <a:rPr lang="ja-JP" altLang="en-US" sz="1400" dirty="0">
                <a:latin typeface="ＭＳ Ｐゴシック" charset="-128"/>
              </a:rPr>
              <a:t>①現地参加</a:t>
            </a:r>
            <a:r>
              <a:rPr lang="ja-JP" altLang="en-US" sz="1400" u="sng" dirty="0">
                <a:latin typeface="ＭＳ Ｐゴシック" charset="-128"/>
              </a:rPr>
              <a:t>　　　　　　　名</a:t>
            </a:r>
            <a:r>
              <a:rPr lang="ja-JP" altLang="en-US" sz="1400" dirty="0">
                <a:latin typeface="ＭＳ Ｐゴシック" charset="-128"/>
              </a:rPr>
              <a:t>　</a:t>
            </a:r>
            <a:r>
              <a:rPr lang="ja-JP" altLang="en-US" sz="1400" b="1" dirty="0">
                <a:latin typeface="ＭＳ Ｐゴシック" charset="-128"/>
              </a:rPr>
              <a:t>　　　②オンライン又は資料請求　</a:t>
            </a:r>
            <a:r>
              <a:rPr lang="ja-JP" altLang="en-US" sz="1400" b="1" u="sng" dirty="0">
                <a:latin typeface="ＭＳ Ｐゴシック" charset="-128"/>
              </a:rPr>
              <a:t>　　　　　　　名</a:t>
            </a:r>
            <a:r>
              <a:rPr lang="ja-JP" altLang="en-US" sz="1400" b="1" dirty="0">
                <a:latin typeface="ＭＳ Ｐゴシック" charset="-128"/>
              </a:rPr>
              <a:t>（後日郵送）</a:t>
            </a:r>
            <a:r>
              <a:rPr lang="ja-JP" altLang="en-US" sz="1800" b="1" dirty="0">
                <a:latin typeface="ＭＳ Ｐゴシック" charset="-128"/>
              </a:rPr>
              <a:t>　</a:t>
            </a:r>
          </a:p>
        </p:txBody>
      </p:sp>
      <p:sp>
        <p:nvSpPr>
          <p:cNvPr id="13" name="テキスト ボックス 2">
            <a:extLst>
              <a:ext uri="{FF2B5EF4-FFF2-40B4-BE49-F238E27FC236}">
                <a16:creationId xmlns:a16="http://schemas.microsoft.com/office/drawing/2014/main" id="{5A5C97E6-926D-1958-5F26-3CD7D09A61C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761" y="4961596"/>
            <a:ext cx="6758282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400" b="1" dirty="0">
                <a:solidFill>
                  <a:schemeClr val="accent2">
                    <a:lumMod val="75000"/>
                  </a:schemeClr>
                </a:solidFill>
                <a:latin typeface="ＭＳ Ｐゴシック" charset="-128"/>
              </a:rPr>
              <a:t>　 ～ひろ在宅クリニック案内～　</a:t>
            </a:r>
            <a:r>
              <a:rPr kumimoji="1" lang="ja-JP" altLang="en-US" sz="1200" b="1" dirty="0">
                <a:latin typeface="ＭＳ Ｐゴシック" charset="-128"/>
              </a:rPr>
              <a:t>年末年始・夜間・休日の往診が頼みやすくなりました！</a:t>
            </a:r>
            <a:endParaRPr kumimoji="1" lang="en-US" altLang="ja-JP" sz="1200" b="1" dirty="0">
              <a:latin typeface="ＭＳ Ｐゴシック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200" b="1" dirty="0">
                <a:solidFill>
                  <a:srgbClr val="FF0000"/>
                </a:solidFill>
                <a:latin typeface="ＭＳ Ｐゴシック" charset="-128"/>
              </a:rPr>
              <a:t>★</a:t>
            </a:r>
            <a:r>
              <a:rPr kumimoji="1" lang="en-US" altLang="ja-JP" sz="1200" b="1" dirty="0">
                <a:solidFill>
                  <a:srgbClr val="FF0000"/>
                </a:solidFill>
                <a:latin typeface="ＭＳ Ｐゴシック" charset="-128"/>
              </a:rPr>
              <a:t>12/27</a:t>
            </a:r>
            <a:r>
              <a:rPr kumimoji="1" lang="ja-JP" altLang="en-US" sz="1200" b="1" dirty="0">
                <a:solidFill>
                  <a:srgbClr val="FF0000"/>
                </a:solidFill>
                <a:latin typeface="ＭＳ Ｐゴシック" charset="-128"/>
              </a:rPr>
              <a:t>～</a:t>
            </a:r>
            <a:r>
              <a:rPr kumimoji="1" lang="en-US" altLang="ja-JP" sz="1200" b="1" dirty="0">
                <a:solidFill>
                  <a:srgbClr val="FF0000"/>
                </a:solidFill>
                <a:latin typeface="ＭＳ Ｐゴシック" charset="-128"/>
              </a:rPr>
              <a:t>1/4</a:t>
            </a:r>
            <a:r>
              <a:rPr kumimoji="1" lang="ja-JP" altLang="en-US" sz="1200" b="1" dirty="0">
                <a:solidFill>
                  <a:srgbClr val="FF0000"/>
                </a:solidFill>
                <a:latin typeface="ＭＳ Ｐゴシック" charset="-128"/>
              </a:rPr>
              <a:t>は冬季休業（定期診療）。当院患者へは年末年始も休日体制で往診対応しております★</a:t>
            </a:r>
            <a:r>
              <a:rPr kumimoji="1" lang="ja-JP" altLang="en-US" sz="1400" b="1" dirty="0">
                <a:solidFill>
                  <a:srgbClr val="FF0000"/>
                </a:solidFill>
                <a:latin typeface="ＭＳ Ｐゴシック" charset="-128"/>
              </a:rPr>
              <a:t>　　　　　　</a:t>
            </a:r>
            <a:endParaRPr kumimoji="1" lang="en-US" altLang="ja-JP" sz="1400" b="1" dirty="0">
              <a:solidFill>
                <a:srgbClr val="FF0000"/>
              </a:solidFill>
              <a:latin typeface="ＭＳ Ｐゴシック" charset="-128"/>
            </a:endParaRPr>
          </a:p>
        </p:txBody>
      </p:sp>
      <p:pic>
        <p:nvPicPr>
          <p:cNvPr id="28" name="Picture 88" descr="http://www.hiro-cl.jp/images/map_01.gif">
            <a:extLst>
              <a:ext uri="{FF2B5EF4-FFF2-40B4-BE49-F238E27FC236}">
                <a16:creationId xmlns:a16="http://schemas.microsoft.com/office/drawing/2014/main" id="{7A128CDB-397D-3351-37EB-CC039C6DE05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0602" t="18295" b="24790"/>
          <a:stretch/>
        </p:blipFill>
        <p:spPr bwMode="auto">
          <a:xfrm>
            <a:off x="3996680" y="6131425"/>
            <a:ext cx="2700740" cy="197189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BF4304CF-08F5-D6B5-4198-399033C9C1D6}"/>
              </a:ext>
            </a:extLst>
          </p:cNvPr>
          <p:cNvSpPr txBox="1"/>
          <p:nvPr/>
        </p:nvSpPr>
        <p:spPr>
          <a:xfrm>
            <a:off x="3934931" y="5448303"/>
            <a:ext cx="2824239" cy="6694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b="1" dirty="0"/>
              <a:t>　　</a:t>
            </a:r>
            <a:r>
              <a:rPr kumimoji="1" lang="ja-JP" altLang="en-US" sz="1600" b="1" dirty="0"/>
              <a:t>対応エリア</a:t>
            </a:r>
            <a:r>
              <a:rPr kumimoji="1" lang="ja-JP" altLang="en-US" sz="1050" b="1" dirty="0">
                <a:solidFill>
                  <a:srgbClr val="FF0000"/>
                </a:solidFill>
                <a:latin typeface="ＭＳ Ｐゴシック" charset="-128"/>
              </a:rPr>
              <a:t>夜間休日時間対応</a:t>
            </a:r>
            <a:endParaRPr kumimoji="1" lang="en-US" altLang="ja-JP" sz="1050" b="1" dirty="0"/>
          </a:p>
          <a:p>
            <a:r>
              <a:rPr kumimoji="1" lang="ja-JP" altLang="en-US" sz="900" b="1" dirty="0"/>
              <a:t>　　</a:t>
            </a:r>
            <a:r>
              <a:rPr kumimoji="1" lang="ja-JP" altLang="en-US" sz="1100" b="1" dirty="0"/>
              <a:t>大田区・品川区・</a:t>
            </a:r>
            <a:r>
              <a:rPr kumimoji="1" lang="ja-JP" altLang="en-US" sz="1050" b="1" dirty="0"/>
              <a:t>港区・目黒区・</a:t>
            </a:r>
            <a:endParaRPr kumimoji="1" lang="en-US" altLang="ja-JP" sz="1050" b="1" dirty="0"/>
          </a:p>
          <a:p>
            <a:r>
              <a:rPr kumimoji="1" lang="ja-JP" altLang="en-US" sz="1050" b="1" dirty="0"/>
              <a:t>　　川崎区・幸区・中原区対応</a:t>
            </a:r>
            <a:endParaRPr kumimoji="1" lang="en-US" altLang="ja-JP" sz="1050" b="1" dirty="0"/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587E3722-FE91-0E70-B381-6DD212AC572C}"/>
              </a:ext>
            </a:extLst>
          </p:cNvPr>
          <p:cNvSpPr txBox="1"/>
          <p:nvPr/>
        </p:nvSpPr>
        <p:spPr>
          <a:xfrm>
            <a:off x="38761" y="6278768"/>
            <a:ext cx="3745565" cy="2215991"/>
          </a:xfrm>
          <a:prstGeom prst="rect">
            <a:avLst/>
          </a:prstGeom>
          <a:noFill/>
          <a:ln w="15875">
            <a:solidFill>
              <a:schemeClr val="tx1"/>
            </a:solidFill>
            <a:prstDash val="sysDash"/>
          </a:ln>
        </p:spPr>
        <p:txBody>
          <a:bodyPr wrap="square">
            <a:spAutoFit/>
          </a:bodyPr>
          <a:lstStyle/>
          <a:p>
            <a:r>
              <a:rPr kumimoji="1" lang="en-US" altLang="ja-JP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2025</a:t>
            </a:r>
            <a:r>
              <a:rPr kumimoji="1" lang="ja-JP" altLang="en-US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年１１月</a:t>
            </a:r>
            <a:r>
              <a:rPr kumimoji="1" lang="en-US" altLang="ja-JP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21</a:t>
            </a:r>
            <a:r>
              <a:rPr kumimoji="1" lang="ja-JP" altLang="en-US" sz="1200" b="1" u="sng" dirty="0">
                <a:latin typeface="AR Pゴシック体M" panose="020B0600010101010101" pitchFamily="50" charset="-128"/>
                <a:ea typeface="AR Pゴシック体M" panose="020B0600010101010101" pitchFamily="50" charset="-128"/>
              </a:rPr>
              <a:t>日担当表</a:t>
            </a:r>
            <a:r>
              <a:rPr kumimoji="1" lang="ja-JP" altLang="en-US" sz="900" b="1" dirty="0">
                <a:latin typeface="ＭＳ Ｐゴシック" charset="-128"/>
              </a:rPr>
              <a:t>　内科・外科・消化器内科・神経内科</a:t>
            </a:r>
            <a:endParaRPr kumimoji="1" lang="en-US" altLang="ja-JP" sz="9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4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  <a:p>
            <a:endParaRPr kumimoji="1" lang="en-US" altLang="ja-JP" sz="1600" b="1" u="sng" dirty="0">
              <a:latin typeface="AR Pゴシック体M" panose="020B0600010101010101" pitchFamily="50" charset="-128"/>
              <a:ea typeface="AR Pゴシック体M" panose="020B0600010101010101" pitchFamily="50" charset="-128"/>
            </a:endParaRPr>
          </a:p>
        </p:txBody>
      </p:sp>
      <p:pic>
        <p:nvPicPr>
          <p:cNvPr id="33" name="図 32">
            <a:extLst>
              <a:ext uri="{FF2B5EF4-FFF2-40B4-BE49-F238E27FC236}">
                <a16:creationId xmlns:a16="http://schemas.microsoft.com/office/drawing/2014/main" id="{B2EEDA85-079F-6D5B-78EE-26F2B17587A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28" t="54819" r="47241" b="35848"/>
          <a:stretch/>
        </p:blipFill>
        <p:spPr>
          <a:xfrm>
            <a:off x="3843645" y="7300091"/>
            <a:ext cx="715266" cy="706526"/>
          </a:xfrm>
          <a:prstGeom prst="rect">
            <a:avLst/>
          </a:prstGeom>
        </p:spPr>
      </p:pic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21642CD6-BE43-EA61-F59D-712C0A57CCFF}"/>
              </a:ext>
            </a:extLst>
          </p:cNvPr>
          <p:cNvSpPr txBox="1"/>
          <p:nvPr/>
        </p:nvSpPr>
        <p:spPr>
          <a:xfrm>
            <a:off x="191465" y="8578617"/>
            <a:ext cx="6770451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60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　　　　　　　　　　　　</a:t>
            </a:r>
            <a:r>
              <a:rPr kumimoji="1" lang="ja-JP" altLang="en-US" sz="21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０３－３７５０－１８１０</a:t>
            </a:r>
            <a:r>
              <a:rPr kumimoji="1" lang="ja-JP" altLang="en-US" sz="16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（年末年始も受付）</a:t>
            </a:r>
            <a:endParaRPr kumimoji="1" lang="en-US" altLang="ja-JP" sz="1600" u="sng" dirty="0">
              <a:latin typeface="AR P悠々ゴシック体E" panose="040B0900000000000000" pitchFamily="50" charset="-128"/>
              <a:ea typeface="AR P悠々ゴシック体E" panose="040B0900000000000000" pitchFamily="50" charset="-128"/>
            </a:endParaRP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E3502407-D71B-A461-497B-D46C0C38F8B4}"/>
              </a:ext>
            </a:extLst>
          </p:cNvPr>
          <p:cNvSpPr/>
          <p:nvPr/>
        </p:nvSpPr>
        <p:spPr>
          <a:xfrm>
            <a:off x="4430042" y="6386262"/>
            <a:ext cx="1502626" cy="1620354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8" name="Line 17">
            <a:extLst>
              <a:ext uri="{FF2B5EF4-FFF2-40B4-BE49-F238E27FC236}">
                <a16:creationId xmlns:a16="http://schemas.microsoft.com/office/drawing/2014/main" id="{F31265BD-171A-64D8-10F7-EE7D26622FC7}"/>
              </a:ext>
            </a:extLst>
          </p:cNvPr>
          <p:cNvSpPr>
            <a:spLocks noChangeShapeType="1"/>
          </p:cNvSpPr>
          <p:nvPr/>
        </p:nvSpPr>
        <p:spPr bwMode="auto">
          <a:xfrm>
            <a:off x="116760" y="4966898"/>
            <a:ext cx="6553200" cy="0"/>
          </a:xfrm>
          <a:prstGeom prst="line">
            <a:avLst/>
          </a:prstGeom>
          <a:ln w="38100">
            <a:solidFill>
              <a:srgbClr val="0070C0"/>
            </a:solidFill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  <p:txBody>
          <a:bodyPr/>
          <a:lstStyle/>
          <a:p>
            <a:endParaRPr lang="ja-JP" altLang="en-US" sz="1600" dirty="0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194A751B-82B5-F0FD-14EA-8A65C0154BE6}"/>
              </a:ext>
            </a:extLst>
          </p:cNvPr>
          <p:cNvSpPr txBox="1"/>
          <p:nvPr/>
        </p:nvSpPr>
        <p:spPr>
          <a:xfrm>
            <a:off x="3906225" y="8103319"/>
            <a:ext cx="2824239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100" b="1" dirty="0"/>
              <a:t>※</a:t>
            </a:r>
            <a:r>
              <a:rPr kumimoji="1" lang="ja-JP" altLang="en-US" sz="1100" b="1" dirty="0"/>
              <a:t>各病院・訪問看護・薬局・介護との連携・医療ｼｮｰﾄ・</a:t>
            </a:r>
            <a:r>
              <a:rPr kumimoji="1" lang="en-US" altLang="ja-JP" sz="1100" b="1" dirty="0"/>
              <a:t>PCU</a:t>
            </a:r>
            <a:r>
              <a:rPr kumimoji="1" lang="ja-JP" altLang="en-US" sz="1100" b="1" dirty="0"/>
              <a:t>紹介　精神科往診連携　　</a:t>
            </a:r>
            <a:endParaRPr kumimoji="1" lang="en-US" altLang="ja-JP" sz="1100" b="1" dirty="0"/>
          </a:p>
        </p:txBody>
      </p:sp>
      <p:sp>
        <p:nvSpPr>
          <p:cNvPr id="5" name="Rectangle 30">
            <a:extLst>
              <a:ext uri="{FF2B5EF4-FFF2-40B4-BE49-F238E27FC236}">
                <a16:creationId xmlns:a16="http://schemas.microsoft.com/office/drawing/2014/main" id="{BC535689-CD0C-ED59-AB2E-D21F9893A003}"/>
              </a:ext>
            </a:extLst>
          </p:cNvPr>
          <p:cNvSpPr>
            <a:spLocks noChangeArrowheads="1"/>
          </p:cNvSpPr>
          <p:nvPr/>
        </p:nvSpPr>
        <p:spPr bwMode="auto">
          <a:xfrm>
            <a:off x="114921" y="773556"/>
            <a:ext cx="4195930" cy="1737336"/>
          </a:xfrm>
          <a:prstGeom prst="rect">
            <a:avLst/>
          </a:prstGeom>
          <a:solidFill>
            <a:srgbClr val="CCFFFF"/>
          </a:solidFill>
          <a:ln w="25400" cap="rnd">
            <a:solidFill>
              <a:srgbClr val="3366FF"/>
            </a:solidFill>
            <a:prstDash val="sysDot"/>
            <a:miter lim="800000"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2026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年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1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月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22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日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(</a:t>
            </a:r>
            <a:r>
              <a:rPr lang="ja-JP" altLang="en-US" sz="2400" b="1" dirty="0">
                <a:solidFill>
                  <a:srgbClr val="000000"/>
                </a:solidFill>
                <a:latin typeface="ＭＳ Ｐゴシック" charset="-128"/>
              </a:rPr>
              <a:t>木</a:t>
            </a:r>
            <a:r>
              <a:rPr lang="en-US" altLang="ja-JP" sz="2400" b="1" dirty="0">
                <a:solidFill>
                  <a:srgbClr val="000000"/>
                </a:solidFill>
                <a:latin typeface="ＭＳ Ｐゴシック" charset="-128"/>
              </a:rPr>
              <a:t>)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　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12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時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15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分～１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2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時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45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分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【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主催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】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ひろ在宅クリニック　</a:t>
            </a:r>
            <a:r>
              <a:rPr lang="ja-JP" altLang="en-US" sz="1400" b="1" u="sng" dirty="0">
                <a:solidFill>
                  <a:srgbClr val="000000"/>
                </a:solidFill>
                <a:latin typeface="ＭＳ Ｐゴシック" charset="-128"/>
              </a:rPr>
              <a:t>地域医療連携部　</a:t>
            </a:r>
            <a:endParaRPr lang="en-US" altLang="ja-JP" sz="1400" b="1" u="sng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品川区南大井６－１９－７　</a:t>
            </a:r>
            <a:r>
              <a:rPr lang="en-US" altLang="ja-JP" sz="1400" b="1" dirty="0">
                <a:solidFill>
                  <a:srgbClr val="000000"/>
                </a:solidFill>
                <a:latin typeface="ＭＳ Ｐゴシック" charset="-128"/>
              </a:rPr>
              <a:t>HARU</a:t>
            </a: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ビル４Ｆ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　　連絡先窓口　：　03-5753-5695　（担当　佐藤）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※現地参加者希望の方は事前予約になります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ja-JP" altLang="en-US" sz="1400" b="1" dirty="0">
                <a:solidFill>
                  <a:srgbClr val="000000"/>
                </a:solidFill>
                <a:latin typeface="ＭＳ Ｐゴシック" charset="-128"/>
              </a:rPr>
              <a:t>（感染防止厳守）</a:t>
            </a:r>
            <a:endParaRPr lang="en-US" altLang="ja-JP" sz="1400" b="1" dirty="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19" name="Text Box 31">
            <a:extLst>
              <a:ext uri="{FF2B5EF4-FFF2-40B4-BE49-F238E27FC236}">
                <a16:creationId xmlns:a16="http://schemas.microsoft.com/office/drawing/2014/main" id="{8FDA3103-F12D-E057-0782-02D86252BEB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-46090" y="196051"/>
            <a:ext cx="6870079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ja-JP" altLang="en-US" sz="16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（第</a:t>
            </a:r>
            <a:r>
              <a:rPr lang="en-US" altLang="ja-JP" sz="16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134</a:t>
            </a:r>
            <a:r>
              <a:rPr lang="ja-JP" altLang="en-US" sz="16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回）　</a:t>
            </a:r>
            <a:r>
              <a:rPr lang="ja-JP" altLang="en-US" sz="12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２０２</a:t>
            </a:r>
            <a:r>
              <a:rPr lang="en-US" altLang="ja-JP" sz="12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6</a:t>
            </a:r>
            <a:r>
              <a:rPr lang="ja-JP" altLang="en-US" sz="12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年</a:t>
            </a:r>
            <a:r>
              <a:rPr lang="ja-JP" altLang="en-US" sz="2000" dirty="0">
                <a:solidFill>
                  <a:srgbClr val="000000"/>
                </a:solidFill>
                <a:latin typeface="HGP創英角ｺﾞｼｯｸUB" charset="-128"/>
                <a:ea typeface="HGP創英角ｺﾞｼｯｸUB" charset="-128"/>
              </a:rPr>
              <a:t>ひろ在宅クリニック　研修会のお知らせ</a:t>
            </a:r>
          </a:p>
        </p:txBody>
      </p:sp>
      <p:sp>
        <p:nvSpPr>
          <p:cNvPr id="20" name="Rectangle 32">
            <a:extLst>
              <a:ext uri="{FF2B5EF4-FFF2-40B4-BE49-F238E27FC236}">
                <a16:creationId xmlns:a16="http://schemas.microsoft.com/office/drawing/2014/main" id="{FB12DE93-55F6-93E9-7225-5E81EDE9A9D7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3" y="131763"/>
            <a:ext cx="6561137" cy="698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>
              <a:solidFill>
                <a:srgbClr val="000000"/>
              </a:solidFill>
              <a:latin typeface="ＭＳ Ｐゴシック" charset="-128"/>
            </a:endParaRPr>
          </a:p>
        </p:txBody>
      </p:sp>
      <p:sp>
        <p:nvSpPr>
          <p:cNvPr id="21" name="Rectangle 66">
            <a:extLst>
              <a:ext uri="{FF2B5EF4-FFF2-40B4-BE49-F238E27FC236}">
                <a16:creationId xmlns:a16="http://schemas.microsoft.com/office/drawing/2014/main" id="{F5F276E5-52E8-C1BC-4D21-BCEECFB45D9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7312" y="607445"/>
            <a:ext cx="6561138" cy="69850"/>
          </a:xfrm>
          <a:prstGeom prst="rect">
            <a:avLst/>
          </a:prstGeom>
          <a:solidFill>
            <a:srgbClr val="0000FF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ja-JP" altLang="en-US" sz="1400" dirty="0">
              <a:solidFill>
                <a:srgbClr val="000000"/>
              </a:solidFill>
              <a:latin typeface="ＭＳ Ｐゴシック" charset="-128"/>
            </a:endParaRPr>
          </a:p>
        </p:txBody>
      </p:sp>
      <p:graphicFrame>
        <p:nvGraphicFramePr>
          <p:cNvPr id="23" name="Object 10">
            <a:extLst>
              <a:ext uri="{FF2B5EF4-FFF2-40B4-BE49-F238E27FC236}">
                <a16:creationId xmlns:a16="http://schemas.microsoft.com/office/drawing/2014/main" id="{5950EB4C-2806-319D-233E-5B90D2A48B5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525458166"/>
              </p:ext>
            </p:extLst>
          </p:nvPr>
        </p:nvGraphicFramePr>
        <p:xfrm>
          <a:off x="4415588" y="793183"/>
          <a:ext cx="2222957" cy="16618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r:id="rId4" imgW="5439534" imgH="4342857" progId="Paint.Picture">
                  <p:embed/>
                </p:oleObj>
              </mc:Choice>
              <mc:Fallback>
                <p:oleObj r:id="rId4" imgW="5439534" imgH="4342857" progId="Paint.Picture">
                  <p:embed/>
                  <p:pic>
                    <p:nvPicPr>
                      <p:cNvPr id="23" name="Object 10">
                        <a:extLst>
                          <a:ext uri="{FF2B5EF4-FFF2-40B4-BE49-F238E27FC236}">
                            <a16:creationId xmlns:a16="http://schemas.microsoft.com/office/drawing/2014/main" id="{5950EB4C-2806-319D-233E-5B90D2A48B5A}"/>
                          </a:ext>
                        </a:extLst>
                      </p:cNvPr>
                      <p:cNvPicPr>
                        <a:picLocks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5588" y="793183"/>
                        <a:ext cx="2222957" cy="1661833"/>
                      </a:xfrm>
                      <a:prstGeom prst="rect">
                        <a:avLst/>
                      </a:prstGeom>
                      <a:noFill/>
                      <a:ln w="9525">
                        <a:solidFill>
                          <a:schemeClr val="tx1"/>
                        </a:solidFill>
                        <a:miter lim="800000"/>
                        <a:headEnd/>
                        <a:tailEnd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24" name="Line 11">
            <a:extLst>
              <a:ext uri="{FF2B5EF4-FFF2-40B4-BE49-F238E27FC236}">
                <a16:creationId xmlns:a16="http://schemas.microsoft.com/office/drawing/2014/main" id="{300DC0AB-B016-0E02-53E6-EED2E0FD432E}"/>
              </a:ext>
            </a:extLst>
          </p:cNvPr>
          <p:cNvSpPr>
            <a:spLocks noChangeShapeType="1"/>
          </p:cNvSpPr>
          <p:nvPr/>
        </p:nvSpPr>
        <p:spPr bwMode="auto">
          <a:xfrm>
            <a:off x="5548077" y="1220526"/>
            <a:ext cx="574675" cy="0"/>
          </a:xfrm>
          <a:prstGeom prst="line">
            <a:avLst/>
          </a:prstGeom>
          <a:noFill/>
          <a:ln w="25400" cap="rnd">
            <a:solidFill>
              <a:srgbClr val="FF0000"/>
            </a:solidFill>
            <a:prstDash val="sysDot"/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pic>
        <p:nvPicPr>
          <p:cNvPr id="27" name="図 26">
            <a:extLst>
              <a:ext uri="{FF2B5EF4-FFF2-40B4-BE49-F238E27FC236}">
                <a16:creationId xmlns:a16="http://schemas.microsoft.com/office/drawing/2014/main" id="{553A2951-3BB6-AC05-8DD2-C6AA2FDA2305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428" t="54819" r="47241" b="35848"/>
          <a:stretch/>
        </p:blipFill>
        <p:spPr>
          <a:xfrm>
            <a:off x="4376047" y="796533"/>
            <a:ext cx="817834" cy="807841"/>
          </a:xfrm>
          <a:prstGeom prst="rect">
            <a:avLst/>
          </a:prstGeom>
        </p:spPr>
      </p:pic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2F50FD20-3AD4-14BB-09FE-97DEE5581174}"/>
              </a:ext>
            </a:extLst>
          </p:cNvPr>
          <p:cNvSpPr txBox="1"/>
          <p:nvPr/>
        </p:nvSpPr>
        <p:spPr>
          <a:xfrm>
            <a:off x="8282420" y="3092283"/>
            <a:ext cx="5100430" cy="600164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PC</a:t>
            </a:r>
            <a:r>
              <a:rPr lang="ja-JP" altLang="en-US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視聴用事前登録</a:t>
            </a:r>
            <a:r>
              <a:rPr lang="en-US" altLang="ja-JP" sz="1100" kern="100" dirty="0">
                <a:effectLst/>
                <a:latin typeface="游ゴシック" panose="020B0400000000000000" pitchFamily="50" charset="-128"/>
                <a:ea typeface="游ゴシック" panose="020B0400000000000000" pitchFamily="50" charset="-128"/>
                <a:cs typeface="Courier New" panose="02070309020205020404" pitchFamily="49" charset="0"/>
              </a:rPr>
              <a:t>URL</a:t>
            </a:r>
          </a:p>
          <a:p>
            <a:pPr lvl="0">
              <a:defRPr/>
            </a:pPr>
            <a:r>
              <a:rPr lang="en-US" altLang="ja-JP" sz="1100" kern="100" dirty="0">
                <a:latin typeface="游ゴシック" panose="020B0400000000000000" pitchFamily="50" charset="-128"/>
                <a:cs typeface="Courier New" panose="02070309020205020404" pitchFamily="49" charset="0"/>
              </a:rPr>
              <a:t>https://us06web.zoom.us/j/81366952084?pwd=3WxWPQSd9x7kKs5Iu1CJqmIchabxSP.1</a:t>
            </a:r>
            <a:endParaRPr lang="en-US" altLang="ja-JP" sz="1100" kern="100" dirty="0">
              <a:effectLst/>
              <a:latin typeface="游ゴシック" panose="020B0400000000000000" pitchFamily="50" charset="-128"/>
              <a:ea typeface="游ゴシック" panose="020B0400000000000000" pitchFamily="50" charset="-128"/>
              <a:cs typeface="Courier New" panose="02070309020205020404" pitchFamily="49" charset="0"/>
            </a:endParaRPr>
          </a:p>
        </p:txBody>
      </p:sp>
      <p:sp>
        <p:nvSpPr>
          <p:cNvPr id="41" name="Text Box 29">
            <a:extLst>
              <a:ext uri="{FF2B5EF4-FFF2-40B4-BE49-F238E27FC236}">
                <a16:creationId xmlns:a16="http://schemas.microsoft.com/office/drawing/2014/main" id="{33314D1C-2B3A-625D-51E4-8FB0DF90DF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49968" y="743076"/>
            <a:ext cx="5706766" cy="707886"/>
          </a:xfrm>
          <a:prstGeom prst="rect">
            <a:avLst/>
          </a:prstGeom>
          <a:noFill/>
          <a:ln w="57150">
            <a:noFill/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lvl="0">
              <a:spcBef>
                <a:spcPts val="0"/>
              </a:spcBef>
              <a:buNone/>
              <a:defRPr/>
            </a:pPr>
            <a:r>
              <a:rPr lang="ja-JP" altLang="en-US" sz="20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漢方エキスカプセルの紹介（麻黄附子細辛湯）、</a:t>
            </a:r>
            <a:endParaRPr lang="en-US" altLang="ja-JP" sz="2000" b="1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lvl="0">
              <a:spcBef>
                <a:spcPts val="0"/>
              </a:spcBef>
              <a:buNone/>
              <a:defRPr/>
            </a:pPr>
            <a:r>
              <a:rPr lang="ja-JP" altLang="en-US" sz="20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および漢方薬の簡易懸濁法施行に向けての評価</a:t>
            </a:r>
            <a:endParaRPr lang="en-US" altLang="ja-JP" sz="2000" b="1" dirty="0">
              <a:solidFill>
                <a:schemeClr val="accent6">
                  <a:lumMod val="75000"/>
                </a:schemeClr>
              </a:solidFill>
              <a:effectLst/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sp>
        <p:nvSpPr>
          <p:cNvPr id="42" name="テキスト ボックス 41">
            <a:extLst>
              <a:ext uri="{FF2B5EF4-FFF2-40B4-BE49-F238E27FC236}">
                <a16:creationId xmlns:a16="http://schemas.microsoft.com/office/drawing/2014/main" id="{AE61D166-6C13-4C9E-AF13-300CFC2815F2}"/>
              </a:ext>
            </a:extLst>
          </p:cNvPr>
          <p:cNvSpPr txBox="1"/>
          <p:nvPr/>
        </p:nvSpPr>
        <p:spPr>
          <a:xfrm>
            <a:off x="9985682" y="4331399"/>
            <a:ext cx="6509165" cy="2616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100" dirty="0">
                <a:latin typeface="Meiryo" panose="020B0604030504040204" pitchFamily="34" charset="-128"/>
                <a:ea typeface="Meiryo" panose="020B0604030504040204" pitchFamily="34" charset="-128"/>
                <a:cs typeface="Meiryo UI" panose="020B0604030504040204" pitchFamily="50" charset="-128"/>
              </a:rPr>
              <a:t>担当：小太郎漢方製薬株式会社　担当：三嶋、緑川　</a:t>
            </a:r>
            <a:endParaRPr lang="en-US" altLang="ja-JP" sz="1050" dirty="0">
              <a:latin typeface="Meiryo" panose="020B0604030504040204" pitchFamily="34" charset="-128"/>
              <a:ea typeface="Meiryo" panose="020B0604030504040204" pitchFamily="34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7C6F9F1-C9FE-0C60-5F5A-344E791B8910}"/>
              </a:ext>
            </a:extLst>
          </p:cNvPr>
          <p:cNvSpPr txBox="1"/>
          <p:nvPr/>
        </p:nvSpPr>
        <p:spPr>
          <a:xfrm>
            <a:off x="10835" y="5805215"/>
            <a:ext cx="393001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b="1" dirty="0"/>
              <a:t>介護申請時の在宅かかりつけ医の導入もご相談ください。相談員が対応し、説明や情報収集・処置材料準備</a:t>
            </a:r>
            <a:endParaRPr kumimoji="1" lang="ja-JP" altLang="en-US" sz="1200" u="sng" dirty="0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6B88093F-1214-A2F5-24D3-AA81DB03EA81}"/>
              </a:ext>
            </a:extLst>
          </p:cNvPr>
          <p:cNvSpPr txBox="1"/>
          <p:nvPr/>
        </p:nvSpPr>
        <p:spPr>
          <a:xfrm>
            <a:off x="8168008" y="3798513"/>
            <a:ext cx="5329253" cy="52322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ja-JP" altLang="en-US" sz="1400" dirty="0"/>
              <a:t>ウェビナー</a:t>
            </a:r>
            <a:r>
              <a:rPr lang="en-US" altLang="ja-JP" sz="1400" dirty="0"/>
              <a:t>ID: 813 6695 2084 </a:t>
            </a:r>
          </a:p>
          <a:p>
            <a:r>
              <a:rPr lang="ja-JP" altLang="en-US" sz="1400" dirty="0"/>
              <a:t>パスコード： </a:t>
            </a:r>
            <a:r>
              <a:rPr lang="en-US" altLang="ja-JP" sz="1400" dirty="0"/>
              <a:t>352691</a:t>
            </a:r>
            <a:endParaRPr lang="ja-JP" altLang="en-US" sz="1400" dirty="0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894BC1E-C0D2-0815-E359-AD860A4A5367}"/>
              </a:ext>
            </a:extLst>
          </p:cNvPr>
          <p:cNvSpPr/>
          <p:nvPr/>
        </p:nvSpPr>
        <p:spPr>
          <a:xfrm>
            <a:off x="43800" y="8498188"/>
            <a:ext cx="6733830" cy="514049"/>
          </a:xfrm>
          <a:prstGeom prst="round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コンテンツ プレースホルダー 2">
            <a:extLst>
              <a:ext uri="{FF2B5EF4-FFF2-40B4-BE49-F238E27FC236}">
                <a16:creationId xmlns:a16="http://schemas.microsoft.com/office/drawing/2014/main" id="{F8E76E5D-62A5-6974-4C99-4CE7B32BA6D8}"/>
              </a:ext>
            </a:extLst>
          </p:cNvPr>
          <p:cNvSpPr txBox="1">
            <a:spLocks/>
          </p:cNvSpPr>
          <p:nvPr/>
        </p:nvSpPr>
        <p:spPr>
          <a:xfrm>
            <a:off x="-507194" y="2626780"/>
            <a:ext cx="7266364" cy="119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lang="ja-JP" altLang="en-US" sz="16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ja-JP" altLang="ja-JP" sz="1600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18" name="表 17">
            <a:extLst>
              <a:ext uri="{FF2B5EF4-FFF2-40B4-BE49-F238E27FC236}">
                <a16:creationId xmlns:a16="http://schemas.microsoft.com/office/drawing/2014/main" id="{5C0FE10A-8B5B-0BF3-7561-AA3EB9210E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69662491"/>
              </p:ext>
            </p:extLst>
          </p:nvPr>
        </p:nvGraphicFramePr>
        <p:xfrm>
          <a:off x="256118" y="6566019"/>
          <a:ext cx="3241461" cy="187452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469087">
                  <a:extLst>
                    <a:ext uri="{9D8B030D-6E8A-4147-A177-3AD203B41FA5}">
                      <a16:colId xmlns:a16="http://schemas.microsoft.com/office/drawing/2014/main" val="3199689908"/>
                    </a:ext>
                  </a:extLst>
                </a:gridCol>
                <a:gridCol w="483855">
                  <a:extLst>
                    <a:ext uri="{9D8B030D-6E8A-4147-A177-3AD203B41FA5}">
                      <a16:colId xmlns:a16="http://schemas.microsoft.com/office/drawing/2014/main" val="594769260"/>
                    </a:ext>
                  </a:extLst>
                </a:gridCol>
                <a:gridCol w="305867">
                  <a:extLst>
                    <a:ext uri="{9D8B030D-6E8A-4147-A177-3AD203B41FA5}">
                      <a16:colId xmlns:a16="http://schemas.microsoft.com/office/drawing/2014/main" val="1563300968"/>
                    </a:ext>
                  </a:extLst>
                </a:gridCol>
                <a:gridCol w="642617">
                  <a:extLst>
                    <a:ext uri="{9D8B030D-6E8A-4147-A177-3AD203B41FA5}">
                      <a16:colId xmlns:a16="http://schemas.microsoft.com/office/drawing/2014/main" val="3770955881"/>
                    </a:ext>
                  </a:extLst>
                </a:gridCol>
                <a:gridCol w="359662">
                  <a:extLst>
                    <a:ext uri="{9D8B030D-6E8A-4147-A177-3AD203B41FA5}">
                      <a16:colId xmlns:a16="http://schemas.microsoft.com/office/drawing/2014/main" val="1656912638"/>
                    </a:ext>
                  </a:extLst>
                </a:gridCol>
                <a:gridCol w="597187">
                  <a:extLst>
                    <a:ext uri="{9D8B030D-6E8A-4147-A177-3AD203B41FA5}">
                      <a16:colId xmlns:a16="http://schemas.microsoft.com/office/drawing/2014/main" val="3938458822"/>
                    </a:ext>
                  </a:extLst>
                </a:gridCol>
                <a:gridCol w="383186">
                  <a:extLst>
                    <a:ext uri="{9D8B030D-6E8A-4147-A177-3AD203B41FA5}">
                      <a16:colId xmlns:a16="http://schemas.microsoft.com/office/drawing/2014/main" val="662030343"/>
                    </a:ext>
                  </a:extLst>
                </a:gridCol>
              </a:tblGrid>
              <a:tr h="181181">
                <a:tc>
                  <a:txBody>
                    <a:bodyPr/>
                    <a:lstStyle/>
                    <a:p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</a:rPr>
                        <a:t>月</a:t>
                      </a:r>
                      <a:endParaRPr kumimoji="1" lang="en-US" altLang="ja-JP" sz="10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</a:rPr>
                        <a:t>火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</a:rPr>
                        <a:t>水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</a:rPr>
                        <a:t>木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1000" dirty="0">
                          <a:solidFill>
                            <a:sysClr val="windowText" lastClr="000000"/>
                          </a:solidFill>
                        </a:rPr>
                        <a:t>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600" dirty="0">
                          <a:solidFill>
                            <a:sysClr val="windowText" lastClr="000000"/>
                          </a:solidFill>
                        </a:rPr>
                        <a:t>土日</a:t>
                      </a:r>
                      <a:endParaRPr kumimoji="1" lang="en-US" altLang="ja-JP" sz="6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algn="ctr"/>
                      <a:r>
                        <a:rPr kumimoji="1" lang="ja-JP" altLang="en-US" sz="600" dirty="0">
                          <a:solidFill>
                            <a:sysClr val="windowText" lastClr="000000"/>
                          </a:solidFill>
                        </a:rPr>
                        <a:t>祝</a:t>
                      </a:r>
                      <a:endParaRPr kumimoji="1" lang="en-US" altLang="ja-JP" sz="6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0267181"/>
                  </a:ext>
                </a:extLst>
              </a:tr>
              <a:tr h="625199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100" dirty="0">
                          <a:solidFill>
                            <a:sysClr val="windowText" lastClr="000000"/>
                          </a:solidFill>
                        </a:rPr>
                        <a:t>AM</a:t>
                      </a:r>
                      <a:endParaRPr kumimoji="1" lang="ja-JP" altLang="en-US" sz="11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r>
                        <a:rPr kumimoji="1" lang="ja-JP" altLang="en-US" sz="800" dirty="0">
                          <a:solidFill>
                            <a:sysClr val="windowText" lastClr="000000"/>
                          </a:solidFill>
                        </a:rPr>
                        <a:t>消・外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伊達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内･外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加藤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内･外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小川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神内科</a:t>
                      </a:r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marL="0" marR="0" lvl="0" indent="0" algn="ctr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緊急連絡・往診対応</a:t>
                      </a:r>
                    </a:p>
                  </a:txBody>
                  <a:tcPr vert="vert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88119612"/>
                  </a:ext>
                </a:extLst>
              </a:tr>
              <a:tr h="50797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200" dirty="0">
                          <a:solidFill>
                            <a:sysClr val="windowText" lastClr="000000"/>
                          </a:solidFill>
                        </a:rPr>
                        <a:t>PM</a:t>
                      </a:r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風間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900" dirty="0">
                          <a:solidFill>
                            <a:sysClr val="windowText" lastClr="000000"/>
                          </a:solidFill>
                        </a:rPr>
                        <a:t>神内科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新井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加藤</a:t>
                      </a:r>
                      <a:endParaRPr kumimoji="1" lang="en-US" altLang="ja-JP" sz="1200" dirty="0">
                        <a:solidFill>
                          <a:sysClr val="windowText" lastClr="000000"/>
                        </a:solidFill>
                      </a:endParaRPr>
                    </a:p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小川</a:t>
                      </a: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9059228"/>
                  </a:ext>
                </a:extLst>
              </a:tr>
              <a:tr h="234450"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solidFill>
                            <a:sysClr val="windowText" lastClr="000000"/>
                          </a:solidFill>
                        </a:rPr>
                        <a:t>夜間</a:t>
                      </a:r>
                    </a:p>
                  </a:txBody>
                  <a:tcPr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gridSpan="6">
                  <a:txBody>
                    <a:bodyPr/>
                    <a:lstStyle/>
                    <a:p>
                      <a:r>
                        <a:rPr kumimoji="1" lang="ja-JP" altLang="en-US" sz="1200" dirty="0">
                          <a:solidFill>
                            <a:sysClr val="windowText" lastClr="000000"/>
                          </a:solidFill>
                        </a:rPr>
                        <a:t>　　　　</a:t>
                      </a:r>
                      <a:r>
                        <a:rPr kumimoji="1" lang="ja-JP" altLang="en-US" sz="1050" dirty="0">
                          <a:solidFill>
                            <a:sysClr val="windowText" lastClr="000000"/>
                          </a:solidFill>
                        </a:rPr>
                        <a:t>緊急連絡・往診対応</a:t>
                      </a:r>
                    </a:p>
                  </a:txBody>
                  <a:tcPr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9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2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60859973"/>
                  </a:ext>
                </a:extLst>
              </a:tr>
            </a:tbl>
          </a:graphicData>
        </a:graphic>
      </p:graphicFrame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F8EEC2C5-580D-C544-1B37-ACFBD281B6FE}"/>
              </a:ext>
            </a:extLst>
          </p:cNvPr>
          <p:cNvSpPr txBox="1"/>
          <p:nvPr/>
        </p:nvSpPr>
        <p:spPr>
          <a:xfrm>
            <a:off x="124275" y="8624333"/>
            <a:ext cx="2495932" cy="307777"/>
          </a:xfrm>
          <a:prstGeom prst="rect">
            <a:avLst/>
          </a:prstGeom>
          <a:noFill/>
          <a:ln w="25400"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4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相談サポートセンター</a:t>
            </a:r>
            <a:r>
              <a:rPr kumimoji="1" lang="en-US" altLang="ja-JP" sz="14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TEL</a:t>
            </a:r>
            <a:r>
              <a:rPr kumimoji="1" lang="ja-JP" altLang="en-US" sz="1400" u="sng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⇒　</a:t>
            </a:r>
            <a:endParaRPr kumimoji="1" lang="ja-JP" altLang="en-US" sz="1400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79FC2E68-E0E4-A313-C2FE-882D03DDC065}"/>
              </a:ext>
            </a:extLst>
          </p:cNvPr>
          <p:cNvSpPr txBox="1"/>
          <p:nvPr/>
        </p:nvSpPr>
        <p:spPr>
          <a:xfrm>
            <a:off x="8484270" y="5792601"/>
            <a:ext cx="2571732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100" b="1" dirty="0">
                <a:latin typeface="ＭＳ Ｐゴシック" charset="-128"/>
              </a:rPr>
              <a:t>内科・外科・消化器内科・神経内科・</a:t>
            </a:r>
            <a:r>
              <a:rPr kumimoji="1" lang="en-US" altLang="ja-JP" sz="1100" b="1" dirty="0">
                <a:latin typeface="ＭＳ Ｐゴシック" charset="-128"/>
              </a:rPr>
              <a:t>/</a:t>
            </a:r>
            <a:r>
              <a:rPr kumimoji="1" lang="ja-JP" altLang="en-US" sz="1100" b="1" dirty="0">
                <a:latin typeface="ＭＳ Ｐゴシック" charset="-128"/>
              </a:rPr>
              <a:t>精神科は外部連携</a:t>
            </a:r>
            <a:r>
              <a:rPr kumimoji="1" lang="ja-JP" altLang="en-US" sz="1100" b="1" dirty="0">
                <a:solidFill>
                  <a:srgbClr val="FF0000"/>
                </a:solidFill>
                <a:latin typeface="ＭＳ Ｐゴシック" charset="-128"/>
              </a:rPr>
              <a:t>　</a:t>
            </a:r>
            <a:endParaRPr kumimoji="1" lang="en-US" altLang="ja-JP" sz="1100" b="1" dirty="0">
              <a:solidFill>
                <a:srgbClr val="FF0000"/>
              </a:solidFill>
              <a:latin typeface="ＭＳ Ｐゴシック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kumimoji="1" lang="ja-JP" altLang="en-US" sz="1100" b="1" dirty="0">
                <a:solidFill>
                  <a:srgbClr val="FF0000"/>
                </a:solidFill>
                <a:latin typeface="ＭＳ Ｐゴシック" charset="-128"/>
              </a:rPr>
              <a:t>夜間休日２４時間対応</a:t>
            </a:r>
            <a:endParaRPr kumimoji="1" lang="en-US" altLang="ja-JP" sz="1800" b="1" dirty="0">
              <a:solidFill>
                <a:srgbClr val="FF0000"/>
              </a:solidFill>
              <a:latin typeface="ＭＳ Ｐゴシック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1EBC67EC-DF94-370E-A689-CCBBEE2B9A56}"/>
              </a:ext>
            </a:extLst>
          </p:cNvPr>
          <p:cNvSpPr txBox="1"/>
          <p:nvPr/>
        </p:nvSpPr>
        <p:spPr>
          <a:xfrm>
            <a:off x="202645" y="5475755"/>
            <a:ext cx="3540476" cy="307777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/>
              <a:t>・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C2C8AB2-1363-AEA8-EEA4-02D4407A27AA}"/>
              </a:ext>
            </a:extLst>
          </p:cNvPr>
          <p:cNvSpPr txBox="1"/>
          <p:nvPr/>
        </p:nvSpPr>
        <p:spPr>
          <a:xfrm>
            <a:off x="38761" y="5504729"/>
            <a:ext cx="599065" cy="246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ja-JP" altLang="en-US" sz="1000" b="1" dirty="0"/>
              <a:t>募集！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C708375C-75AD-86CA-762B-057456BCF8A3}"/>
              </a:ext>
            </a:extLst>
          </p:cNvPr>
          <p:cNvSpPr txBox="1"/>
          <p:nvPr/>
        </p:nvSpPr>
        <p:spPr>
          <a:xfrm>
            <a:off x="592688" y="5496928"/>
            <a:ext cx="3540476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kumimoji="1" lang="ja-JP" altLang="en-US" sz="105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月１階</a:t>
            </a:r>
            <a:r>
              <a:rPr kumimoji="1" lang="en-US" altLang="ja-JP" sz="105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2</a:t>
            </a:r>
            <a:r>
              <a:rPr kumimoji="1" lang="ja-JP" altLang="en-US" sz="1050" dirty="0">
                <a:latin typeface="AR P悠々ゴシック体E" panose="040B0900000000000000" pitchFamily="50" charset="-128"/>
                <a:ea typeface="AR P悠々ゴシック体E" panose="040B0900000000000000" pitchFamily="50" charset="-128"/>
              </a:rPr>
              <a:t>回・緩和・腹水・胸水穿刺・男性バルン交換可</a:t>
            </a:r>
            <a:endParaRPr lang="ja-JP" altLang="en-US" sz="1050" dirty="0"/>
          </a:p>
        </p:txBody>
      </p:sp>
      <p:pic>
        <p:nvPicPr>
          <p:cNvPr id="37" name="図 36">
            <a:extLst>
              <a:ext uri="{FF2B5EF4-FFF2-40B4-BE49-F238E27FC236}">
                <a16:creationId xmlns:a16="http://schemas.microsoft.com/office/drawing/2014/main" id="{D83A6EFC-0E01-4103-8C30-A344229507FB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612030" y="1510747"/>
            <a:ext cx="1495186" cy="1470197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85E0308A-9ED0-4D17-BCBA-EE92366BE8A3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6476" y="7443948"/>
            <a:ext cx="1191107" cy="1171200"/>
          </a:xfrm>
          <a:prstGeom prst="rect">
            <a:avLst/>
          </a:prstGeom>
        </p:spPr>
      </p:pic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5289302D-B3AF-3C62-0A47-D7F4B71C94DC}"/>
              </a:ext>
            </a:extLst>
          </p:cNvPr>
          <p:cNvSpPr/>
          <p:nvPr/>
        </p:nvSpPr>
        <p:spPr>
          <a:xfrm>
            <a:off x="43800" y="2517939"/>
            <a:ext cx="6733830" cy="127375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コンテンツ プレースホルダー 2">
            <a:extLst>
              <a:ext uri="{FF2B5EF4-FFF2-40B4-BE49-F238E27FC236}">
                <a16:creationId xmlns:a16="http://schemas.microsoft.com/office/drawing/2014/main" id="{09DE8AAB-D50F-F691-888D-D4F1A45AD061}"/>
              </a:ext>
            </a:extLst>
          </p:cNvPr>
          <p:cNvSpPr txBox="1">
            <a:spLocks/>
          </p:cNvSpPr>
          <p:nvPr/>
        </p:nvSpPr>
        <p:spPr>
          <a:xfrm>
            <a:off x="-507194" y="2626780"/>
            <a:ext cx="7266364" cy="11915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20000"/>
              </a:lnSpc>
            </a:pPr>
            <a:r>
              <a:rPr lang="ja-JP" altLang="en-US" sz="14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　　　</a:t>
            </a:r>
            <a:r>
              <a:rPr lang="ja-JP" altLang="en-US" sz="16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ja-JP" altLang="ja-JP" sz="1600" dirty="0">
              <a:solidFill>
                <a:srgbClr val="00B050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BF106101-82B6-3186-FCE8-66CD3BE8663D}"/>
              </a:ext>
            </a:extLst>
          </p:cNvPr>
          <p:cNvSpPr txBox="1"/>
          <p:nvPr/>
        </p:nvSpPr>
        <p:spPr>
          <a:xfrm>
            <a:off x="52541" y="2899604"/>
            <a:ext cx="5435849" cy="8679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20000"/>
              </a:lnSpc>
            </a:pPr>
            <a:r>
              <a:rPr lang="ja-JP" altLang="en-US" sz="1200" dirty="0">
                <a:latin typeface="+mn-ea"/>
              </a:rPr>
              <a:t>形式：</a:t>
            </a:r>
            <a:r>
              <a:rPr lang="en-US" altLang="ja-JP" sz="1200" dirty="0">
                <a:latin typeface="+mn-ea"/>
              </a:rPr>
              <a:t>Teams meeting</a:t>
            </a:r>
          </a:p>
          <a:p>
            <a:r>
              <a:rPr lang="ja-JP" altLang="en-US" sz="1200" dirty="0">
                <a:latin typeface="+mn-ea"/>
              </a:rPr>
              <a:t>会議 </a:t>
            </a:r>
            <a:r>
              <a:rPr lang="en-US" altLang="ja-JP" sz="1200" dirty="0">
                <a:latin typeface="+mn-ea"/>
              </a:rPr>
              <a:t>ID</a:t>
            </a:r>
            <a:r>
              <a:rPr lang="ja-JP" altLang="en-US" sz="1200" dirty="0">
                <a:latin typeface="+mn-ea"/>
              </a:rPr>
              <a:t>：</a:t>
            </a:r>
            <a:r>
              <a:rPr lang="en-US" altLang="ja-JP" sz="1200" dirty="0">
                <a:latin typeface="+mn-ea"/>
              </a:rPr>
              <a:t> 476 216 421 484 99</a:t>
            </a:r>
            <a:endParaRPr lang="ja-JP" altLang="en-US" sz="1200" dirty="0">
              <a:latin typeface="+mn-ea"/>
            </a:endParaRPr>
          </a:p>
          <a:p>
            <a:r>
              <a:rPr lang="ja-JP" altLang="en-US" sz="1200" dirty="0">
                <a:latin typeface="+mn-ea"/>
              </a:rPr>
              <a:t>パスコード：</a:t>
            </a:r>
            <a:r>
              <a:rPr lang="en-US" altLang="ja-JP" sz="1200" dirty="0">
                <a:latin typeface="+mn-ea"/>
              </a:rPr>
              <a:t> PB2J7QW2</a:t>
            </a:r>
            <a:br>
              <a:rPr lang="en-US" altLang="ja-JP" sz="1200" dirty="0">
                <a:latin typeface="+mn-ea"/>
              </a:rPr>
            </a:br>
            <a:r>
              <a:rPr lang="ja-JP" altLang="en-US" sz="1200" dirty="0">
                <a:latin typeface="+mn-ea"/>
              </a:rPr>
              <a:t>協賛：株式会社大塚製薬工場　</a:t>
            </a:r>
            <a:r>
              <a:rPr lang="ja-JP" altLang="ja-JP" sz="1200" dirty="0">
                <a:latin typeface="+mn-ea"/>
              </a:rPr>
              <a:t>担当：</a:t>
            </a:r>
            <a:r>
              <a:rPr lang="ja-JP" altLang="en-US" sz="1200" dirty="0">
                <a:latin typeface="+mn-ea"/>
              </a:rPr>
              <a:t>神崎　　　　　　　　</a:t>
            </a:r>
            <a:endParaRPr lang="ja-JP" altLang="ja-JP" sz="1200" dirty="0">
              <a:latin typeface="+mn-ea"/>
            </a:endParaRPr>
          </a:p>
        </p:txBody>
      </p:sp>
      <p:sp>
        <p:nvSpPr>
          <p:cNvPr id="45" name="正方形/長方形 44">
            <a:extLst>
              <a:ext uri="{FF2B5EF4-FFF2-40B4-BE49-F238E27FC236}">
                <a16:creationId xmlns:a16="http://schemas.microsoft.com/office/drawing/2014/main" id="{909EB1DB-743F-94C4-7A0A-3193EA52F6AC}"/>
              </a:ext>
            </a:extLst>
          </p:cNvPr>
          <p:cNvSpPr/>
          <p:nvPr/>
        </p:nvSpPr>
        <p:spPr>
          <a:xfrm>
            <a:off x="77741" y="2603197"/>
            <a:ext cx="574554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>
              <a:spcBef>
                <a:spcPts val="0"/>
              </a:spcBef>
              <a:buNone/>
              <a:defRPr/>
            </a:pPr>
            <a:r>
              <a:rPr lang="ja-JP" altLang="en-US" sz="1600" b="1" dirty="0">
                <a:solidFill>
                  <a:srgbClr val="00B05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イノソリッド（半固形）等、在宅で使用する経腸栄養剤について</a:t>
            </a:r>
            <a:endParaRPr lang="en-US" altLang="ja-JP" sz="1600" b="1" dirty="0">
              <a:solidFill>
                <a:schemeClr val="accent6">
                  <a:lumMod val="7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ＭＳ Ｐゴシック" panose="020B0600070205080204" pitchFamily="50" charset="-128"/>
            </a:endParaRPr>
          </a:p>
        </p:txBody>
      </p:sp>
      <p:pic>
        <p:nvPicPr>
          <p:cNvPr id="46" name="図 45">
            <a:extLst>
              <a:ext uri="{FF2B5EF4-FFF2-40B4-BE49-F238E27FC236}">
                <a16:creationId xmlns:a16="http://schemas.microsoft.com/office/drawing/2014/main" id="{0D6E1943-0A15-C881-629A-1297F9C3791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68646" y="2717087"/>
            <a:ext cx="1008431" cy="1010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266413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プレゼンテーション2" id="{FDD7FFD3-35F8-401F-9A53-3E0E170C258F}" vid="{0E76883F-7D36-4847-A1DB-FCBD3EDB29A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テンプレート（4：3）</Template>
  <TotalTime>7324</TotalTime>
  <Words>432</Words>
  <Application>Microsoft Office PowerPoint</Application>
  <PresentationFormat>画面に合わせる (4:3)</PresentationFormat>
  <Paragraphs>75</Paragraphs>
  <Slides>1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10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13" baseType="lpstr">
      <vt:lpstr>AR Pゴシック体M</vt:lpstr>
      <vt:lpstr>AR P悠々ゴシック体E</vt:lpstr>
      <vt:lpstr>BIZ UDPゴシック</vt:lpstr>
      <vt:lpstr>HGP創英角ｺﾞｼｯｸUB</vt:lpstr>
      <vt:lpstr>ＭＳ Ｐゴシック</vt:lpstr>
      <vt:lpstr>Meiryo</vt:lpstr>
      <vt:lpstr>游ゴシック</vt:lpstr>
      <vt:lpstr>Arial</vt:lpstr>
      <vt:lpstr>Calibri</vt:lpstr>
      <vt:lpstr>Calibri Light</vt:lpstr>
      <vt:lpstr>Office テーマ</vt:lpstr>
      <vt:lpstr>Paintbrush Picture</vt:lpstr>
      <vt:lpstr>PowerPoint プレゼンテーション</vt:lpstr>
    </vt:vector>
  </TitlesOfParts>
  <Company>明治グループ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鎌田　哲也</dc:creator>
  <cp:lastModifiedBy>motoyasu satou</cp:lastModifiedBy>
  <cp:revision>89</cp:revision>
  <cp:lastPrinted>2025-12-19T00:58:19Z</cp:lastPrinted>
  <dcterms:created xsi:type="dcterms:W3CDTF">2023-04-19T00:31:35Z</dcterms:created>
  <dcterms:modified xsi:type="dcterms:W3CDTF">2025-12-19T01:53:19Z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001d4d2-76b9-44a6-bec6-5aee37463dca_Enabled">
    <vt:lpwstr>true</vt:lpwstr>
  </property>
  <property fmtid="{D5CDD505-2E9C-101B-9397-08002B2CF9AE}" pid="3" name="MSIP_Label_5001d4d2-76b9-44a6-bec6-5aee37463dca_SetDate">
    <vt:lpwstr>2024-07-19T02:33:37Z</vt:lpwstr>
  </property>
  <property fmtid="{D5CDD505-2E9C-101B-9397-08002B2CF9AE}" pid="4" name="MSIP_Label_5001d4d2-76b9-44a6-bec6-5aee37463dca_Method">
    <vt:lpwstr>Privileged</vt:lpwstr>
  </property>
  <property fmtid="{D5CDD505-2E9C-101B-9397-08002B2CF9AE}" pid="5" name="MSIP_Label_5001d4d2-76b9-44a6-bec6-5aee37463dca_Name">
    <vt:lpwstr>Public - Pilot</vt:lpwstr>
  </property>
  <property fmtid="{D5CDD505-2E9C-101B-9397-08002B2CF9AE}" pid="6" name="MSIP_Label_5001d4d2-76b9-44a6-bec6-5aee37463dca_SiteId">
    <vt:lpwstr>f35a6974-607f-47d4-82d7-ff31d7dc53a5</vt:lpwstr>
  </property>
  <property fmtid="{D5CDD505-2E9C-101B-9397-08002B2CF9AE}" pid="7" name="MSIP_Label_5001d4d2-76b9-44a6-bec6-5aee37463dca_ActionId">
    <vt:lpwstr>5f6ab939-e3bb-42ff-9cfc-7db1b8deba2f</vt:lpwstr>
  </property>
  <property fmtid="{D5CDD505-2E9C-101B-9397-08002B2CF9AE}" pid="8" name="MSIP_Label_5001d4d2-76b9-44a6-bec6-5aee37463dca_ContentBits">
    <vt:lpwstr>0</vt:lpwstr>
  </property>
  <property fmtid="{D5CDD505-2E9C-101B-9397-08002B2CF9AE}" pid="9" name="MSIP_Label_ed96aa77-7762-4c34-b9f0-7d6a55545bbc_Enabled">
    <vt:lpwstr>true</vt:lpwstr>
  </property>
  <property fmtid="{D5CDD505-2E9C-101B-9397-08002B2CF9AE}" pid="10" name="MSIP_Label_ed96aa77-7762-4c34-b9f0-7d6a55545bbc_SetDate">
    <vt:lpwstr>2025-02-07T05:52:50Z</vt:lpwstr>
  </property>
  <property fmtid="{D5CDD505-2E9C-101B-9397-08002B2CF9AE}" pid="11" name="MSIP_Label_ed96aa77-7762-4c34-b9f0-7d6a55545bbc_Method">
    <vt:lpwstr>Privileged</vt:lpwstr>
  </property>
  <property fmtid="{D5CDD505-2E9C-101B-9397-08002B2CF9AE}" pid="12" name="MSIP_Label_ed96aa77-7762-4c34-b9f0-7d6a55545bbc_Name">
    <vt:lpwstr>Proprietary</vt:lpwstr>
  </property>
  <property fmtid="{D5CDD505-2E9C-101B-9397-08002B2CF9AE}" pid="13" name="MSIP_Label_ed96aa77-7762-4c34-b9f0-7d6a55545bbc_SiteId">
    <vt:lpwstr>b7dcea4e-d150-4ba1-8b2a-c8b27a75525c</vt:lpwstr>
  </property>
  <property fmtid="{D5CDD505-2E9C-101B-9397-08002B2CF9AE}" pid="14" name="MSIP_Label_ed96aa77-7762-4c34-b9f0-7d6a55545bbc_ActionId">
    <vt:lpwstr>93e697e3-d571-49e6-88a0-7581adfd4da1</vt:lpwstr>
  </property>
  <property fmtid="{D5CDD505-2E9C-101B-9397-08002B2CF9AE}" pid="15" name="MSIP_Label_ed96aa77-7762-4c34-b9f0-7d6a55545bbc_ContentBits">
    <vt:lpwstr>0</vt:lpwstr>
  </property>
</Properties>
</file>